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B_5FD731A3.xml" ContentType="application/vnd.ms-powerpoint.comment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9" r:id="rId3"/>
    <p:sldId id="262" r:id="rId4"/>
    <p:sldId id="264" r:id="rId5"/>
    <p:sldId id="265" r:id="rId6"/>
    <p:sldId id="266" r:id="rId7"/>
    <p:sldId id="267" r:id="rId8"/>
    <p:sldId id="268" r:id="rId9"/>
    <p:sldId id="27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F7395E-D764-7780-3099-AB832396264C}" name="Toet, Linda" initials="TL" userId="S::l.toet@ravbrabantmwn.nl::f42f032b-157b-45cd-b76a-89de86ace5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6AB"/>
    <a:srgbClr val="112C5F"/>
    <a:srgbClr val="1A2C54"/>
    <a:srgbClr val="FEC80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B_5FD731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3A9C6F-6B88-4EB7-BDA7-92C76BDAA268}" authorId="{06F7395E-D764-7780-3099-AB832396264C}" created="2022-03-29T14:50:23.59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07938467" sldId="267"/>
      <ac:spMk id="4" creationId="{00000000-0000-0000-0000-000000000000}"/>
      <ac:txMk cp="0">
        <ac:context len="1" hash="13"/>
      </ac:txMk>
    </ac:txMkLst>
    <p188:pos x="6299671" y="898246"/>
    <p188:txBody>
      <a:bodyPr/>
      <a:lstStyle/>
      <a:p>
        <a:r>
          <a:rPr lang="nl-NL"/>
          <a:t>nog aanpassen!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E4AC2-AD5B-7E42-85DD-8FBDC73A2103}" type="datetimeFigureOut">
              <a:rPr lang="nl-NL" smtClean="0"/>
              <a:pPr/>
              <a:t>11-4-2022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7B2FF-D473-3D41-8642-2D3DA14E18F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70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58842-C89E-4B8B-A07E-C75F5DF914BA}" type="datetimeFigureOut">
              <a:rPr lang="nl-NL" smtClean="0"/>
              <a:t>11-4-2022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FC0C-D727-4A88-95F9-9915AEB857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06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2FC0C-D727-4A88-95F9-9915AEB857E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25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67000"/>
            <a:ext cx="8294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spcAft>
                <a:spcPts val="17400"/>
              </a:spcAft>
              <a:defRPr sz="3700" b="1" cap="all" baseline="0">
                <a:ln>
                  <a:solidFill>
                    <a:srgbClr val="EDEDED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457200" y="2667000"/>
            <a:ext cx="82073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n>
                  <a:solidFill>
                    <a:srgbClr val="112C5F"/>
                  </a:solidFill>
                </a:ln>
                <a:solidFill>
                  <a:srgbClr val="112C5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solidFill>
                  <a:srgbClr val="EDEDED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826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281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196975"/>
            <a:ext cx="2057400" cy="49291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19800" cy="49291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4762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361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4788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6818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6490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0964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8246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84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639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2703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28600"/>
            <a:ext cx="82073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0010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0" cap="all">
          <a:ln>
            <a:solidFill>
              <a:schemeClr val="bg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A2C54"/>
          </a:solidFill>
          <a:latin typeface="Verdan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A2C54"/>
          </a:solidFill>
          <a:latin typeface="Verdan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A2C54"/>
          </a:solidFill>
          <a:latin typeface="Verdan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A2C54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A2C54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A2C54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A2C54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1A2C5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Verdana" pitchFamily="34" charset="0"/>
        <a:buNone/>
        <a:defRPr sz="2800">
          <a:solidFill>
            <a:srgbClr val="112C5F"/>
          </a:solidFill>
          <a:latin typeface="+mn-lt"/>
          <a:ea typeface="+mn-ea"/>
          <a:cs typeface="+mn-cs"/>
        </a:defRPr>
      </a:lvl1pPr>
      <a:lvl2pPr marL="808038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12C5F"/>
          </a:solidFill>
          <a:latin typeface="+mn-lt"/>
        </a:defRPr>
      </a:lvl2pPr>
      <a:lvl3pPr marL="1216025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400">
          <a:solidFill>
            <a:srgbClr val="1A2C54"/>
          </a:solidFill>
          <a:latin typeface="+mn-lt"/>
        </a:defRPr>
      </a:lvl3pPr>
      <a:lvl4pPr marL="1624013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rgbClr val="1A2C54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rgbClr val="1A2C5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rgbClr val="1A2C5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rgbClr val="1A2C5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rgbClr val="1A2C5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rgbClr val="1A2C54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0B_5FD731A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>
            <a:spLocks/>
          </p:cNvSpPr>
          <p:nvPr/>
        </p:nvSpPr>
        <p:spPr bwMode="auto">
          <a:xfrm>
            <a:off x="179512" y="5589240"/>
            <a:ext cx="85689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A2C5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A2C5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A2C5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A2C54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nl-NL" altLang="nl-NL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7" r="778" b="27244"/>
          <a:stretch/>
        </p:blipFill>
        <p:spPr>
          <a:xfrm>
            <a:off x="1633" y="-27384"/>
            <a:ext cx="9180512" cy="35102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EC87C1F-FA77-4DD9-8C63-F9C3148BD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499" y="3634894"/>
            <a:ext cx="6276975" cy="18097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9DB62B8-9E02-4FDB-B2D4-79E223BE2CC7}"/>
              </a:ext>
            </a:extLst>
          </p:cNvPr>
          <p:cNvSpPr txBox="1"/>
          <p:nvPr/>
        </p:nvSpPr>
        <p:spPr>
          <a:xfrm>
            <a:off x="1541526" y="4567293"/>
            <a:ext cx="5755122" cy="430887"/>
          </a:xfrm>
          <a:prstGeom prst="rect">
            <a:avLst/>
          </a:prstGeom>
          <a:solidFill>
            <a:srgbClr val="FEC80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200" b="1" dirty="0">
                <a:solidFill>
                  <a:schemeClr val="bg1"/>
                </a:solidFill>
                <a:latin typeface="+mn-lt"/>
              </a:rPr>
              <a:t>Ambulance care </a:t>
            </a:r>
            <a:r>
              <a:rPr lang="nl-NL" sz="2200" b="1" dirty="0">
                <a:solidFill>
                  <a:srgbClr val="1A2C54"/>
                </a:solidFill>
                <a:latin typeface="+mn-lt"/>
              </a:rPr>
              <a:t>from </a:t>
            </a:r>
            <a:r>
              <a:rPr lang="nl-NL" sz="2200" b="1" dirty="0" err="1">
                <a:solidFill>
                  <a:srgbClr val="1A2C54"/>
                </a:solidFill>
                <a:latin typeface="+mn-lt"/>
              </a:rPr>
              <a:t>the</a:t>
            </a:r>
            <a:r>
              <a:rPr lang="nl-NL" sz="2200" b="1" dirty="0">
                <a:solidFill>
                  <a:srgbClr val="1A2C54"/>
                </a:solidFill>
                <a:latin typeface="+mn-lt"/>
              </a:rPr>
              <a:t> </a:t>
            </a:r>
            <a:r>
              <a:rPr lang="nl-NL" sz="2200" b="1" dirty="0" err="1">
                <a:solidFill>
                  <a:srgbClr val="1A2C54"/>
                </a:solidFill>
                <a:latin typeface="+mn-lt"/>
              </a:rPr>
              <a:t>heart</a:t>
            </a:r>
            <a:endParaRPr lang="nl-NL" sz="2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12194-309B-45DB-A81A-00FF937C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34" y="-372559"/>
            <a:ext cx="8207375" cy="633413"/>
          </a:xfrm>
        </p:spPr>
        <p:txBody>
          <a:bodyPr/>
          <a:lstStyle/>
          <a:p>
            <a:pPr algn="ctr"/>
            <a:br>
              <a:rPr lang="nl-NL" b="1" dirty="0"/>
            </a:br>
            <a:r>
              <a:rPr lang="nl-NL" b="1" dirty="0"/>
              <a:t>Ambulance services </a:t>
            </a:r>
            <a:br>
              <a:rPr lang="nl-NL" b="1" dirty="0"/>
            </a:br>
            <a:r>
              <a:rPr lang="nl-NL" b="1" dirty="0"/>
              <a:t>in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netherlands</a:t>
            </a:r>
            <a:endParaRPr lang="nl-NL" b="1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A14FD47-5CE3-4B41-9E1E-C3852DC59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47132"/>
            <a:ext cx="8001000" cy="4727298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3988D8F-0265-4A22-AF73-224B23C5F980}"/>
              </a:ext>
            </a:extLst>
          </p:cNvPr>
          <p:cNvSpPr txBox="1"/>
          <p:nvPr/>
        </p:nvSpPr>
        <p:spPr>
          <a:xfrm>
            <a:off x="3563888" y="2977788"/>
            <a:ext cx="12961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j-lt"/>
              </a:rPr>
              <a:t>Regions</a:t>
            </a:r>
          </a:p>
          <a:p>
            <a:r>
              <a:rPr lang="nl-NL" sz="1400" dirty="0">
                <a:latin typeface="+mj-lt"/>
              </a:rPr>
              <a:t>stations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F631326-3B6A-41F5-AE13-B9E245B75EBF}"/>
              </a:ext>
            </a:extLst>
          </p:cNvPr>
          <p:cNvSpPr txBox="1"/>
          <p:nvPr/>
        </p:nvSpPr>
        <p:spPr>
          <a:xfrm>
            <a:off x="5477272" y="3233178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j-lt"/>
              </a:rPr>
              <a:t>calls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F19F5F4-3D4C-492B-95AB-1DC2D8C6C0E0}"/>
              </a:ext>
            </a:extLst>
          </p:cNvPr>
          <p:cNvSpPr txBox="1"/>
          <p:nvPr/>
        </p:nvSpPr>
        <p:spPr>
          <a:xfrm>
            <a:off x="7148878" y="3209891"/>
            <a:ext cx="1887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j-lt"/>
              </a:rPr>
              <a:t>urgent ambulance care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5406D0D-A38C-49BB-9EDC-844FFD5BC0B6}"/>
              </a:ext>
            </a:extLst>
          </p:cNvPr>
          <p:cNvSpPr txBox="1"/>
          <p:nvPr/>
        </p:nvSpPr>
        <p:spPr>
          <a:xfrm>
            <a:off x="1259632" y="5766653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j-lt"/>
              </a:rPr>
              <a:t>employees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F454E9-0D48-4B5C-86F2-D7F1D39EF84D}"/>
              </a:ext>
            </a:extLst>
          </p:cNvPr>
          <p:cNvSpPr txBox="1"/>
          <p:nvPr/>
        </p:nvSpPr>
        <p:spPr>
          <a:xfrm>
            <a:off x="3307702" y="5760631"/>
            <a:ext cx="12961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j-lt"/>
              </a:rPr>
              <a:t>Sickness percentage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DECE583-6916-400F-A33C-FB04655F1E13}"/>
              </a:ext>
            </a:extLst>
          </p:cNvPr>
          <p:cNvSpPr txBox="1"/>
          <p:nvPr/>
        </p:nvSpPr>
        <p:spPr>
          <a:xfrm>
            <a:off x="5940152" y="5444427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j-lt"/>
              </a:rPr>
              <a:t>within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2DDB37F-D6C4-4698-8287-23A831B94A63}"/>
              </a:ext>
            </a:extLst>
          </p:cNvPr>
          <p:cNvSpPr txBox="1"/>
          <p:nvPr/>
        </p:nvSpPr>
        <p:spPr>
          <a:xfrm>
            <a:off x="5816310" y="5713511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j-lt"/>
              </a:rPr>
              <a:t>minutes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45A9407-8D8A-4C00-AB0A-10B111FC94EC}"/>
              </a:ext>
            </a:extLst>
          </p:cNvPr>
          <p:cNvSpPr txBox="1"/>
          <p:nvPr/>
        </p:nvSpPr>
        <p:spPr>
          <a:xfrm>
            <a:off x="7830224" y="5464524"/>
            <a:ext cx="7943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+mj-lt"/>
              </a:rPr>
              <a:t>million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DA536E2-F5BF-4279-BFB5-F7F45C699F35}"/>
              </a:ext>
            </a:extLst>
          </p:cNvPr>
          <p:cNvSpPr txBox="1"/>
          <p:nvPr/>
        </p:nvSpPr>
        <p:spPr>
          <a:xfrm>
            <a:off x="2771800" y="3456026"/>
            <a:ext cx="2592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92D050"/>
                </a:solidFill>
                <a:latin typeface="+mj-lt"/>
              </a:rPr>
              <a:t>17.5</a:t>
            </a:r>
            <a:r>
              <a:rPr lang="nl-NL" sz="1400" dirty="0">
                <a:latin typeface="+mj-lt"/>
              </a:rPr>
              <a:t> million </a:t>
            </a:r>
            <a:r>
              <a:rPr lang="nl-NL" sz="1400" dirty="0" err="1">
                <a:latin typeface="+mj-lt"/>
              </a:rPr>
              <a:t>citizens</a:t>
            </a:r>
            <a:r>
              <a:rPr lang="nl-NL" sz="1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11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51519" y="269776"/>
            <a:ext cx="8590011" cy="1143000"/>
          </a:xfrm>
        </p:spPr>
        <p:txBody>
          <a:bodyPr/>
          <a:lstStyle/>
          <a:p>
            <a:pPr algn="ctr" eaLnBrk="1" hangingPunct="1"/>
            <a:r>
              <a:rPr lang="nl-NL" altLang="nl-NL" b="1" dirty="0" err="1"/>
              <a:t>Organization</a:t>
            </a:r>
            <a:endParaRPr lang="nl-NL" altLang="nl-NL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590011" cy="5000625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altLang="nl-NL" sz="2400" dirty="0"/>
              <a:t>Type of Company:  Common agreement </a:t>
            </a:r>
            <a:r>
              <a:rPr lang="nl-NL" altLang="nl-NL" sz="2400" dirty="0" err="1"/>
              <a:t>by</a:t>
            </a:r>
            <a:r>
              <a:rPr lang="nl-NL" altLang="nl-NL" sz="2400" dirty="0"/>
              <a:t> 36 communities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altLang="nl-NL" sz="2400" dirty="0"/>
              <a:t>Company contains 2 </a:t>
            </a:r>
            <a:r>
              <a:rPr lang="nl-NL" altLang="nl-NL" sz="2400" dirty="0" err="1"/>
              <a:t>regions</a:t>
            </a:r>
            <a:r>
              <a:rPr lang="nl-NL" altLang="nl-NL" sz="2400" dirty="0"/>
              <a:t>: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altLang="nl-NL" sz="2400" dirty="0"/>
              <a:t> RAV Midden- en West-Brabant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altLang="nl-NL" sz="2400" dirty="0"/>
              <a:t> RAV Brabant-Noord</a:t>
            </a:r>
          </a:p>
        </p:txBody>
      </p:sp>
      <p:pic>
        <p:nvPicPr>
          <p:cNvPr id="3076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9733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5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784976" cy="869950"/>
          </a:xfrm>
        </p:spPr>
        <p:txBody>
          <a:bodyPr/>
          <a:lstStyle/>
          <a:p>
            <a:pPr algn="ctr" eaLnBrk="1" hangingPunct="1"/>
            <a:r>
              <a:rPr lang="nl-NL" altLang="nl-NL" b="1" dirty="0"/>
              <a:t>Service area</a:t>
            </a:r>
          </a:p>
        </p:txBody>
      </p:sp>
      <p:pic>
        <p:nvPicPr>
          <p:cNvPr id="4" name="Afbeelding 3" descr="Afbeelding met tekst, kaart&#10;&#10;Automatisch gegenereerde beschrijving">
            <a:extLst>
              <a:ext uri="{FF2B5EF4-FFF2-40B4-BE49-F238E27FC236}">
                <a16:creationId xmlns:a16="http://schemas.microsoft.com/office/drawing/2014/main" id="{12994B6A-FCB1-4D33-8FF3-F360EFDF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515"/>
            <a:ext cx="9144000" cy="4245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B45082-4D41-4FCF-B1D2-267FE4B653DD}"/>
              </a:ext>
            </a:extLst>
          </p:cNvPr>
          <p:cNvSpPr txBox="1"/>
          <p:nvPr/>
        </p:nvSpPr>
        <p:spPr>
          <a:xfrm>
            <a:off x="249520" y="1671243"/>
            <a:ext cx="144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Netherlands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856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323528" y="260127"/>
            <a:ext cx="8496944" cy="936625"/>
          </a:xfrm>
        </p:spPr>
        <p:txBody>
          <a:bodyPr/>
          <a:lstStyle/>
          <a:p>
            <a:pPr algn="ctr" eaLnBrk="1" hangingPunct="1"/>
            <a:r>
              <a:rPr lang="nl-NL" altLang="nl-NL" b="1" dirty="0"/>
              <a:t>Ambulance stations</a:t>
            </a:r>
          </a:p>
        </p:txBody>
      </p:sp>
      <p:pic>
        <p:nvPicPr>
          <p:cNvPr id="4" name="Afbeelding 3" descr="Afbeelding met tekst, kaart&#10;&#10;Automatisch gegenereerde beschrijving">
            <a:extLst>
              <a:ext uri="{FF2B5EF4-FFF2-40B4-BE49-F238E27FC236}">
                <a16:creationId xmlns:a16="http://schemas.microsoft.com/office/drawing/2014/main" id="{E8AFA11B-F7AD-4718-924F-1BB57F4F4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245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BBF9C8-C4B5-46C7-B937-B949C00979EF}"/>
              </a:ext>
            </a:extLst>
          </p:cNvPr>
          <p:cNvSpPr txBox="1"/>
          <p:nvPr/>
        </p:nvSpPr>
        <p:spPr>
          <a:xfrm>
            <a:off x="249520" y="1671242"/>
            <a:ext cx="151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Netherlands</a:t>
            </a:r>
            <a:endParaRPr lang="en-US" sz="1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2EC9FB9-5E4B-406A-B56C-F920B28B2763}"/>
              </a:ext>
            </a:extLst>
          </p:cNvPr>
          <p:cNvSpPr txBox="1"/>
          <p:nvPr/>
        </p:nvSpPr>
        <p:spPr>
          <a:xfrm>
            <a:off x="3851920" y="4725144"/>
            <a:ext cx="1440160" cy="784830"/>
          </a:xfrm>
          <a:prstGeom prst="rect">
            <a:avLst/>
          </a:prstGeom>
          <a:solidFill>
            <a:srgbClr val="39B6AB"/>
          </a:solidFill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+mj-lt"/>
              </a:rPr>
              <a:t>ambulance station</a:t>
            </a:r>
          </a:p>
          <a:p>
            <a:endParaRPr lang="nl-NL" sz="900" dirty="0">
              <a:latin typeface="+mj-lt"/>
            </a:endParaRPr>
          </a:p>
          <a:p>
            <a:r>
              <a:rPr lang="nl-NL" sz="900" dirty="0">
                <a:latin typeface="+mj-lt"/>
              </a:rPr>
              <a:t>Support station</a:t>
            </a:r>
          </a:p>
          <a:p>
            <a:endParaRPr lang="nl-NL" sz="900" dirty="0">
              <a:latin typeface="+mj-lt"/>
            </a:endParaRPr>
          </a:p>
          <a:p>
            <a:r>
              <a:rPr lang="nl-NL" sz="900" dirty="0">
                <a:latin typeface="+mj-lt"/>
              </a:rPr>
              <a:t>Support station</a:t>
            </a:r>
          </a:p>
        </p:txBody>
      </p:sp>
    </p:spTree>
    <p:extLst>
      <p:ext uri="{BB962C8B-B14F-4D97-AF65-F5344CB8AC3E}">
        <p14:creationId xmlns:p14="http://schemas.microsoft.com/office/powerpoint/2010/main" val="302989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640960" cy="1143000"/>
          </a:xfrm>
        </p:spPr>
        <p:txBody>
          <a:bodyPr/>
          <a:lstStyle/>
          <a:p>
            <a:pPr algn="ctr" eaLnBrk="1" hangingPunct="1"/>
            <a:r>
              <a:rPr lang="nl-NL" altLang="nl-NL" b="1" dirty="0"/>
              <a:t>Service area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5556" y="2201014"/>
            <a:ext cx="7992888" cy="4040147"/>
          </a:xfrm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36 </a:t>
            </a:r>
            <a:r>
              <a:rPr lang="nl-NL" altLang="nl-NL" sz="1800" dirty="0" err="1"/>
              <a:t>municipalities</a:t>
            </a:r>
            <a:endParaRPr lang="nl-NL" altLang="nl-NL" sz="1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Population:  1,8 </a:t>
            </a:r>
            <a:r>
              <a:rPr lang="nl-NL" altLang="nl-NL" sz="1800" dirty="0" err="1"/>
              <a:t>million</a:t>
            </a:r>
            <a:r>
              <a:rPr lang="nl-NL" altLang="nl-NL" sz="1800" dirty="0"/>
              <a:t> people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sym typeface="Wingdings" pitchFamily="2" charset="2"/>
              </a:rPr>
              <a:t>Surface area</a:t>
            </a:r>
            <a:r>
              <a:rPr lang="nl-NL" altLang="nl-NL" sz="1800" dirty="0"/>
              <a:t>: 3,65 km</a:t>
            </a:r>
            <a:r>
              <a:rPr lang="nl-NL" altLang="nl-NL" sz="1800" dirty="0">
                <a:cs typeface="Arial" charset="0"/>
              </a:rPr>
              <a:t>²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2 Dispatch Centers in Bergen op Zoom </a:t>
            </a:r>
            <a:r>
              <a:rPr lang="nl-NL" altLang="nl-NL" sz="1800" dirty="0" err="1"/>
              <a:t>and</a:t>
            </a:r>
            <a:r>
              <a:rPr lang="nl-NL" altLang="nl-NL" sz="1800" dirty="0"/>
              <a:t> Den Bosch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24 ambulance stations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800" dirty="0">
                <a:cs typeface="Arial" charset="0"/>
              </a:rPr>
              <a:t>679 employees</a:t>
            </a:r>
            <a:r>
              <a:rPr lang="nl-NL" altLang="nl-NL" sz="1800" dirty="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70 ALS ambulances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15 BLS ambulances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10 rapid responders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27AD054-26FD-4BE8-BA3C-A7D3059E6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712962"/>
            <a:ext cx="3528392" cy="165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6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79512" y="44625"/>
            <a:ext cx="8712968" cy="1368152"/>
          </a:xfrm>
        </p:spPr>
        <p:txBody>
          <a:bodyPr/>
          <a:lstStyle/>
          <a:p>
            <a:pPr algn="ctr" eaLnBrk="1" hangingPunct="1"/>
            <a:r>
              <a:rPr lang="nl-NL" altLang="nl-NL" b="1" dirty="0"/>
              <a:t>Number of ambulance runs</a:t>
            </a:r>
            <a:br>
              <a:rPr lang="nl-NL" altLang="nl-NL" b="1" dirty="0"/>
            </a:br>
            <a:r>
              <a:rPr lang="nl-NL" altLang="nl-NL" b="1" dirty="0"/>
              <a:t>in 2021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6013" y="1412875"/>
            <a:ext cx="5328195" cy="31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 altLang="nl-NL" sz="2000" dirty="0">
              <a:solidFill>
                <a:srgbClr val="1A2C54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B30CC0-BDFE-4FEB-9AF5-002FAD57F7C7}"/>
              </a:ext>
            </a:extLst>
          </p:cNvPr>
          <p:cNvSpPr txBox="1"/>
          <p:nvPr/>
        </p:nvSpPr>
        <p:spPr>
          <a:xfrm>
            <a:off x="4072454" y="2276872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Urgent: 107.593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Non urgent: 28.198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BA1A1-0D2C-462D-8020-701F5DAAD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83" y="2889083"/>
            <a:ext cx="2520701" cy="180137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16AA98C-397C-4EA1-9EAA-E560BE7EE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2" y="1197037"/>
            <a:ext cx="351435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384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26802"/>
            <a:ext cx="8712968" cy="869950"/>
          </a:xfrm>
        </p:spPr>
        <p:txBody>
          <a:bodyPr/>
          <a:lstStyle/>
          <a:p>
            <a:pPr algn="ctr" eaLnBrk="1" hangingPunct="1"/>
            <a:r>
              <a:rPr lang="nl-NL" altLang="nl-NL" b="1" dirty="0"/>
              <a:t>Employees RAV Brabant MWN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66" y="1160352"/>
            <a:ext cx="4254342" cy="1512887"/>
          </a:xfrm>
          <a:ln>
            <a:solidFill>
              <a:srgbClr val="1A2C54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nl-NL" altLang="nl-NL" sz="1200" b="1" dirty="0"/>
              <a:t>232 Ambulance Nurses</a:t>
            </a:r>
          </a:p>
          <a:p>
            <a:pPr algn="ctr" eaLnBrk="1" hangingPunct="1">
              <a:buFontTx/>
              <a:buNone/>
              <a:defRPr/>
            </a:pPr>
            <a:endParaRPr lang="nl-NL" altLang="nl-NL" sz="800" dirty="0"/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dirty="0"/>
              <a:t>Dutch Ambulance Academy</a:t>
            </a:r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dirty="0" err="1"/>
              <a:t>Educated</a:t>
            </a:r>
            <a:r>
              <a:rPr lang="nl-NL" altLang="nl-NL" sz="1200" dirty="0"/>
              <a:t> in IC-ER-CCU</a:t>
            </a:r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dirty="0"/>
              <a:t>Rapid </a:t>
            </a:r>
            <a:r>
              <a:rPr lang="nl-NL" altLang="nl-NL" sz="1200" dirty="0" err="1"/>
              <a:t>responder</a:t>
            </a:r>
            <a:endParaRPr lang="nl-NL" altLang="nl-NL" sz="1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1766" y="4211764"/>
            <a:ext cx="4268797" cy="1265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1A2C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A2C5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A2C5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A2C5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nl-NL" altLang="nl-NL" sz="1200" b="1" kern="0" dirty="0"/>
              <a:t>38 non urgent ambulance nurses</a:t>
            </a:r>
          </a:p>
          <a:p>
            <a:pPr marL="0" indent="0" algn="ctr" eaLnBrk="1" hangingPunct="1">
              <a:buFontTx/>
              <a:buNone/>
              <a:defRPr/>
            </a:pPr>
            <a:endParaRPr lang="nl-NL" altLang="nl-NL" sz="800" b="1" kern="0" dirty="0"/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Nurse Level 4</a:t>
            </a:r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Nurse experience</a:t>
            </a:r>
          </a:p>
          <a:p>
            <a:pPr eaLnBrk="1" hangingPunct="1">
              <a:defRPr/>
            </a:pPr>
            <a:endParaRPr lang="nl-NL" altLang="nl-NL" sz="2400" kern="0" dirty="0"/>
          </a:p>
          <a:p>
            <a:pPr eaLnBrk="1" hangingPunct="1">
              <a:defRPr/>
            </a:pPr>
            <a:endParaRPr lang="nl-NL" altLang="nl-NL" sz="2400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6775" y="4211764"/>
            <a:ext cx="4287713" cy="1265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1A2C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A2C5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A2C5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A2C5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nl-NL" altLang="nl-NL" sz="1200" b="1" kern="0" dirty="0"/>
              <a:t>30 non urgent ambulance drivers</a:t>
            </a:r>
          </a:p>
          <a:p>
            <a:pPr marL="0" indent="0" algn="ctr" eaLnBrk="1" hangingPunct="1">
              <a:buFontTx/>
              <a:buNone/>
              <a:defRPr/>
            </a:pPr>
            <a:endParaRPr lang="nl-NL" altLang="nl-NL" sz="800" b="1" kern="0" dirty="0"/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First aid and CPR registration</a:t>
            </a:r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Car and truck drivers license </a:t>
            </a:r>
          </a:p>
          <a:p>
            <a:pPr eaLnBrk="1" hangingPunct="1">
              <a:defRPr/>
            </a:pPr>
            <a:endParaRPr lang="nl-NL" altLang="nl-NL" sz="2400" kern="0" dirty="0"/>
          </a:p>
          <a:p>
            <a:pPr eaLnBrk="1" hangingPunct="1">
              <a:defRPr/>
            </a:pPr>
            <a:endParaRPr lang="nl-NL" altLang="nl-NL" sz="2400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1766" y="2812405"/>
            <a:ext cx="4254342" cy="1336675"/>
          </a:xfrm>
          <a:prstGeom prst="rect">
            <a:avLst/>
          </a:prstGeom>
          <a:noFill/>
          <a:ln>
            <a:solidFill>
              <a:srgbClr val="1A2C5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1A2C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A2C5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A2C5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A2C5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nl-NL" altLang="nl-NL" sz="1200" b="1" kern="0" dirty="0"/>
              <a:t>52 </a:t>
            </a:r>
            <a:r>
              <a:rPr lang="nl-NL" altLang="nl-NL" sz="1200" b="1" kern="0" dirty="0" err="1"/>
              <a:t>Dispatchers</a:t>
            </a:r>
            <a:r>
              <a:rPr lang="nl-NL" altLang="nl-NL" sz="1200" b="1" kern="0" dirty="0"/>
              <a:t> AMPDS</a:t>
            </a:r>
          </a:p>
          <a:p>
            <a:pPr algn="ctr" eaLnBrk="1" hangingPunct="1">
              <a:buFontTx/>
              <a:buNone/>
              <a:defRPr/>
            </a:pPr>
            <a:endParaRPr lang="nl-NL" altLang="nl-NL" sz="800" b="1" kern="0" dirty="0"/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Diploma medical dispatch</a:t>
            </a:r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Dutch Ambulance Academy</a:t>
            </a:r>
          </a:p>
          <a:p>
            <a:pPr marL="0" indent="0" eaLnBrk="1" hangingPunct="1">
              <a:buFontTx/>
              <a:buNone/>
              <a:defRPr/>
            </a:pPr>
            <a:endParaRPr lang="nl-NL" altLang="nl-NL" sz="1200" kern="0" dirty="0"/>
          </a:p>
        </p:txBody>
      </p:sp>
      <p:pic>
        <p:nvPicPr>
          <p:cNvPr id="9224" name="Picture 6" descr="Verpleegkundig centrali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52"/>
          <a:stretch/>
        </p:blipFill>
        <p:spPr bwMode="auto">
          <a:xfrm>
            <a:off x="2698292" y="3070337"/>
            <a:ext cx="1713371" cy="10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Ambulanceverpleegkundige met lifep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1"/>
          <a:stretch>
            <a:fillRect/>
          </a:stretch>
        </p:blipFill>
        <p:spPr bwMode="auto">
          <a:xfrm>
            <a:off x="2698293" y="1593850"/>
            <a:ext cx="171337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Ambulancechauffeur RAV Brabant M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72"/>
          <a:stretch>
            <a:fillRect/>
          </a:stretch>
        </p:blipFill>
        <p:spPr bwMode="auto">
          <a:xfrm>
            <a:off x="7465267" y="1583531"/>
            <a:ext cx="14398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r="7072"/>
          <a:stretch>
            <a:fillRect/>
          </a:stretch>
        </p:blipFill>
        <p:spPr bwMode="auto">
          <a:xfrm>
            <a:off x="7441058" y="4458319"/>
            <a:ext cx="1451422" cy="9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92" y="4457432"/>
            <a:ext cx="1778577" cy="9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4081ECCF-00B0-4B7D-8391-16A473B0A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95" y="5539733"/>
            <a:ext cx="4268797" cy="1273643"/>
          </a:xfrm>
          <a:prstGeom prst="rect">
            <a:avLst/>
          </a:prstGeom>
          <a:noFill/>
          <a:ln>
            <a:solidFill>
              <a:srgbClr val="1A2C5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800">
                <a:solidFill>
                  <a:srgbClr val="112C5F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112C5F"/>
                </a:solidFill>
                <a:latin typeface="+mn-lt"/>
              </a:defRPr>
            </a:lvl2pPr>
            <a:lvl3pPr marL="121602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rgbClr val="1A2C54"/>
                </a:solidFill>
                <a:latin typeface="+mn-lt"/>
              </a:defRPr>
            </a:lvl3pPr>
            <a:lvl4pPr marL="162401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9pPr>
          </a:lstStyle>
          <a:p>
            <a:pPr marL="0" indent="0" algn="ctr">
              <a:defRPr/>
            </a:pPr>
            <a:r>
              <a:rPr lang="nl-NL" altLang="nl-NL" sz="1200" b="1" kern="0" dirty="0">
                <a:solidFill>
                  <a:srgbClr val="FF0000"/>
                </a:solidFill>
              </a:rPr>
              <a:t>13 Nurse </a:t>
            </a:r>
            <a:r>
              <a:rPr lang="nl-NL" altLang="nl-NL" sz="1200" b="1" kern="0" dirty="0" err="1">
                <a:solidFill>
                  <a:srgbClr val="FF0000"/>
                </a:solidFill>
              </a:rPr>
              <a:t>Practitioners</a:t>
            </a:r>
            <a:endParaRPr lang="nl-NL" altLang="nl-NL" sz="1200" b="1" kern="0" dirty="0">
              <a:solidFill>
                <a:srgbClr val="FF0000"/>
              </a:solidFill>
            </a:endParaRPr>
          </a:p>
          <a:p>
            <a:pPr marL="0" indent="0" algn="ctr">
              <a:defRPr/>
            </a:pPr>
            <a:endParaRPr lang="nl-NL" altLang="nl-NL" sz="800" b="1" kern="0" dirty="0">
              <a:solidFill>
                <a:srgbClr val="FF0000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>
                <a:solidFill>
                  <a:srgbClr val="FF0000"/>
                </a:solidFill>
              </a:rPr>
              <a:t>Pilot first </a:t>
            </a:r>
            <a:r>
              <a:rPr lang="nl-NL" altLang="nl-NL" sz="1200" kern="0" dirty="0" err="1">
                <a:solidFill>
                  <a:srgbClr val="FF0000"/>
                </a:solidFill>
              </a:rPr>
              <a:t>responders</a:t>
            </a:r>
            <a:endParaRPr lang="nl-NL" altLang="nl-NL" sz="1200" kern="0" dirty="0">
              <a:solidFill>
                <a:srgbClr val="FF0000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 err="1">
                <a:solidFill>
                  <a:srgbClr val="FF0000"/>
                </a:solidFill>
              </a:rPr>
              <a:t>Medical</a:t>
            </a:r>
            <a:r>
              <a:rPr lang="nl-NL" altLang="nl-NL" sz="1200" kern="0" dirty="0">
                <a:solidFill>
                  <a:srgbClr val="FF0000"/>
                </a:solidFill>
              </a:rPr>
              <a:t> </a:t>
            </a:r>
            <a:r>
              <a:rPr lang="nl-NL" altLang="nl-NL" sz="1200" kern="0" dirty="0" err="1">
                <a:solidFill>
                  <a:srgbClr val="FF0000"/>
                </a:solidFill>
              </a:rPr>
              <a:t>staff</a:t>
            </a:r>
            <a:r>
              <a:rPr lang="nl-NL" altLang="nl-NL" sz="1200" kern="0" dirty="0">
                <a:solidFill>
                  <a:srgbClr val="FF0000"/>
                </a:solidFill>
              </a:rPr>
              <a:t>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>
                <a:solidFill>
                  <a:srgbClr val="FF0000"/>
                </a:solidFill>
              </a:rPr>
              <a:t>Training / </a:t>
            </a:r>
            <a:r>
              <a:rPr lang="nl-NL" altLang="nl-NL" sz="1200" kern="0" dirty="0" err="1">
                <a:solidFill>
                  <a:srgbClr val="FF0000"/>
                </a:solidFill>
              </a:rPr>
              <a:t>evaluation</a:t>
            </a:r>
            <a:endParaRPr lang="nl-NL" altLang="nl-NL" sz="1200" kern="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993EB7-43F5-4358-9884-4EA1C304A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92" y="5805264"/>
            <a:ext cx="1787816" cy="9907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E98CB3-F782-4792-AA96-2E3972D82C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19" y="3065050"/>
            <a:ext cx="1455461" cy="1022433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B82B97CA-F511-449B-80E6-CABCCECF3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016" y="2811576"/>
            <a:ext cx="4306594" cy="1337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1A2C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A2C5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A2C5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A2C5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nl-NL" altLang="nl-NL" sz="1200" b="1" kern="0" dirty="0"/>
              <a:t>23 Bachelor </a:t>
            </a:r>
            <a:r>
              <a:rPr lang="nl-NL" altLang="nl-NL" sz="1200" b="1" kern="0" dirty="0" err="1"/>
              <a:t>Medical</a:t>
            </a:r>
            <a:r>
              <a:rPr lang="nl-NL" altLang="nl-NL" sz="1200" b="1" kern="0" dirty="0"/>
              <a:t> Professionals</a:t>
            </a:r>
          </a:p>
          <a:p>
            <a:pPr marL="0" indent="0" algn="ctr" eaLnBrk="1" hangingPunct="1">
              <a:buFontTx/>
              <a:buNone/>
              <a:defRPr/>
            </a:pPr>
            <a:endParaRPr lang="nl-NL" altLang="nl-NL" sz="800" b="1" kern="0" dirty="0"/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Registration NVMBH</a:t>
            </a:r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BIG-registration</a:t>
            </a:r>
          </a:p>
          <a:p>
            <a:pPr marL="180000" indent="-1800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Positive assessment traineeship</a:t>
            </a:r>
            <a:endParaRPr lang="nl-NL" altLang="nl-NL" sz="2400" kern="0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4CE4930-4A89-41A1-9B06-42D4119D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138" y="1165384"/>
            <a:ext cx="4326350" cy="1512887"/>
          </a:xfrm>
          <a:prstGeom prst="rect">
            <a:avLst/>
          </a:prstGeom>
          <a:noFill/>
          <a:ln>
            <a:solidFill>
              <a:srgbClr val="1A2C5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None/>
              <a:defRPr sz="2800">
                <a:solidFill>
                  <a:srgbClr val="112C5F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112C5F"/>
                </a:solidFill>
                <a:latin typeface="+mn-lt"/>
              </a:defRPr>
            </a:lvl2pPr>
            <a:lvl3pPr marL="121602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rgbClr val="1A2C54"/>
                </a:solidFill>
                <a:latin typeface="+mn-lt"/>
              </a:defRPr>
            </a:lvl3pPr>
            <a:lvl4pPr marL="1624013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rgbClr val="1A2C54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nl-NL" altLang="nl-NL" sz="1200" b="1" kern="0" dirty="0"/>
              <a:t>207 Ambulance Drivers</a:t>
            </a:r>
          </a:p>
          <a:p>
            <a:pPr algn="ctr">
              <a:buFontTx/>
              <a:buNone/>
              <a:defRPr/>
            </a:pPr>
            <a:endParaRPr lang="nl-NL" altLang="nl-NL" sz="800" kern="0" dirty="0"/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First aid and CPR registration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Car and truck drivers licence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nl-NL" altLang="nl-NL" sz="1200" kern="0" dirty="0"/>
              <a:t>Dutch Ambulance Academy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4AB15D8-39DF-432A-A9B1-7C116ACD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897" y="5511313"/>
            <a:ext cx="4287713" cy="1265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1A2C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A2C5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A2C5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A2C5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nl-NL" altLang="nl-NL" sz="1200" b="1" kern="0" dirty="0"/>
              <a:t>84 management, </a:t>
            </a:r>
            <a:r>
              <a:rPr lang="nl-NL" altLang="nl-NL" sz="1200" b="1" kern="0" dirty="0" err="1"/>
              <a:t>staff</a:t>
            </a:r>
            <a:r>
              <a:rPr lang="nl-NL" altLang="nl-NL" sz="1200" b="1" kern="0" dirty="0"/>
              <a:t> </a:t>
            </a:r>
            <a:r>
              <a:rPr lang="nl-NL" altLang="nl-NL" sz="1200" b="1" kern="0"/>
              <a:t>an</a:t>
            </a:r>
            <a:r>
              <a:rPr lang="nl-NL" altLang="nl-NL" sz="1200" b="1" kern="0" dirty="0"/>
              <a:t>d</a:t>
            </a:r>
            <a:r>
              <a:rPr lang="nl-NL" altLang="nl-NL" sz="1200" b="1" kern="0"/>
              <a:t> support employees </a:t>
            </a:r>
            <a:endParaRPr lang="nl-NL" altLang="nl-NL" sz="1200" b="1" kern="0" dirty="0"/>
          </a:p>
          <a:p>
            <a:pPr marL="0" indent="0" algn="ctr" eaLnBrk="1" hangingPunct="1">
              <a:buFontTx/>
              <a:buNone/>
              <a:defRPr/>
            </a:pPr>
            <a:endParaRPr lang="nl-NL" altLang="nl-NL" sz="800" b="1" kern="0" dirty="0"/>
          </a:p>
          <a:p>
            <a:pPr eaLnBrk="1" hangingPunct="1">
              <a:defRPr/>
            </a:pPr>
            <a:endParaRPr lang="nl-NL" altLang="nl-NL" sz="2400" kern="0" dirty="0"/>
          </a:p>
          <a:p>
            <a:pPr eaLnBrk="1" hangingPunct="1">
              <a:defRPr/>
            </a:pPr>
            <a:endParaRPr lang="nl-NL" altLang="nl-NL" sz="2400" kern="0" dirty="0"/>
          </a:p>
        </p:txBody>
      </p:sp>
    </p:spTree>
    <p:extLst>
      <p:ext uri="{BB962C8B-B14F-4D97-AF65-F5344CB8AC3E}">
        <p14:creationId xmlns:p14="http://schemas.microsoft.com/office/powerpoint/2010/main" val="391173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1"/>
          <p:cNvSpPr>
            <a:spLocks/>
          </p:cNvSpPr>
          <p:nvPr/>
        </p:nvSpPr>
        <p:spPr bwMode="auto">
          <a:xfrm>
            <a:off x="2555874" y="3068960"/>
            <a:ext cx="60404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A2C5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A2C5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A2C5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A2C54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A2C54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 err="1"/>
              <a:t>Thank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very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much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for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attention!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</p:txBody>
      </p:sp>
      <p:pic>
        <p:nvPicPr>
          <p:cNvPr id="1536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" y="1133979"/>
            <a:ext cx="2267312" cy="572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23" y="6309320"/>
            <a:ext cx="28788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L:\RAV\Staf\Communicatie\fotografie\HKZ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56" y="6425307"/>
            <a:ext cx="422275" cy="3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4494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217</Words>
  <Application>Microsoft Office PowerPoint</Application>
  <PresentationFormat>Diavoorstelling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Standaardontwerp</vt:lpstr>
      <vt:lpstr>PowerPoint-presentatie</vt:lpstr>
      <vt:lpstr> Ambulance services  in the netherlands</vt:lpstr>
      <vt:lpstr>Organization</vt:lpstr>
      <vt:lpstr>Service area</vt:lpstr>
      <vt:lpstr>Ambulance stations</vt:lpstr>
      <vt:lpstr>Service area</vt:lpstr>
      <vt:lpstr>Number of ambulance runs in 2021</vt:lpstr>
      <vt:lpstr>Employees RAV Brabant MWN</vt:lpstr>
      <vt:lpstr>PowerPoint-presentatie</vt:lpstr>
    </vt:vector>
  </TitlesOfParts>
  <Company>GGD Hart voor 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Elfrink, Jorg</dc:creator>
  <cp:keywords>RAV</cp:keywords>
  <cp:lastModifiedBy>Toet, Linda</cp:lastModifiedBy>
  <cp:revision>85</cp:revision>
  <dcterms:created xsi:type="dcterms:W3CDTF">2013-12-05T08:02:12Z</dcterms:created>
  <dcterms:modified xsi:type="dcterms:W3CDTF">2022-04-11T12:36:19Z</dcterms:modified>
</cp:coreProperties>
</file>