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9" r:id="rId2"/>
    <p:sldId id="276" r:id="rId3"/>
    <p:sldId id="277" r:id="rId4"/>
    <p:sldId id="262" r:id="rId5"/>
    <p:sldId id="278" r:id="rId6"/>
    <p:sldId id="263" r:id="rId7"/>
    <p:sldId id="265" r:id="rId8"/>
    <p:sldId id="274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C5F"/>
    <a:srgbClr val="1A2C54"/>
    <a:srgbClr val="EDEDED"/>
    <a:srgbClr val="FEC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C6B73A-EF57-466B-A6E8-F469120BCE9E}" v="28" dt="2022-05-01T19:51:46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97" autoAdjust="0"/>
  </p:normalViewPr>
  <p:slideViewPr>
    <p:cSldViewPr>
      <p:cViewPr varScale="1">
        <p:scale>
          <a:sx n="89" d="100"/>
          <a:sy n="89" d="100"/>
        </p:scale>
        <p:origin x="22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EA848-72E6-4616-8DFB-8566F9961AD7}" type="doc">
      <dgm:prSet loTypeId="urn:microsoft.com/office/officeart/2005/8/layout/hierarchy6" loCatId="hierarchy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nl-NL"/>
        </a:p>
      </dgm:t>
    </dgm:pt>
    <dgm:pt modelId="{AC62F7F7-67E0-4D30-8EC7-817E1DE54EEC}">
      <dgm:prSet phldrT="[Tekst]"/>
      <dgm:spPr/>
      <dgm:t>
        <a:bodyPr/>
        <a:lstStyle/>
        <a:p>
          <a:r>
            <a:rPr lang="nl-NL" dirty="0" err="1"/>
            <a:t>Population</a:t>
          </a:r>
          <a:r>
            <a:rPr lang="nl-NL" dirty="0"/>
            <a:t> 99 </a:t>
          </a:r>
          <a:r>
            <a:rPr lang="nl-NL" dirty="0" err="1"/>
            <a:t>patients</a:t>
          </a:r>
          <a:endParaRPr lang="nl-NL" dirty="0"/>
        </a:p>
      </dgm:t>
    </dgm:pt>
    <dgm:pt modelId="{99C337AC-E0A4-4758-92B2-BD0B61B9AF3E}" type="parTrans" cxnId="{22AB18E9-6A8B-40A2-96C6-7A144E1ADD8D}">
      <dgm:prSet/>
      <dgm:spPr/>
      <dgm:t>
        <a:bodyPr/>
        <a:lstStyle/>
        <a:p>
          <a:endParaRPr lang="nl-NL"/>
        </a:p>
      </dgm:t>
    </dgm:pt>
    <dgm:pt modelId="{F164BAC4-4BB3-4DF0-ADE8-8452B756CF48}" type="sibTrans" cxnId="{22AB18E9-6A8B-40A2-96C6-7A144E1ADD8D}">
      <dgm:prSet/>
      <dgm:spPr/>
      <dgm:t>
        <a:bodyPr/>
        <a:lstStyle/>
        <a:p>
          <a:endParaRPr lang="nl-NL"/>
        </a:p>
      </dgm:t>
    </dgm:pt>
    <dgm:pt modelId="{1BCD53EE-8368-4307-BD9B-508FC9026ABC}">
      <dgm:prSet phldrT="[Tekst]"/>
      <dgm:spPr/>
      <dgm:t>
        <a:bodyPr/>
        <a:lstStyle/>
        <a:p>
          <a:r>
            <a:rPr lang="nl-NL" dirty="0"/>
            <a:t>1 NRS data lost (98)</a:t>
          </a:r>
        </a:p>
      </dgm:t>
    </dgm:pt>
    <dgm:pt modelId="{C3993F2A-49EE-4D42-ACFF-4813939BFF46}" type="parTrans" cxnId="{2BB7CC76-C82D-47B7-BE2E-3C99BDED8A68}">
      <dgm:prSet/>
      <dgm:spPr/>
      <dgm:t>
        <a:bodyPr/>
        <a:lstStyle/>
        <a:p>
          <a:endParaRPr lang="nl-NL"/>
        </a:p>
      </dgm:t>
    </dgm:pt>
    <dgm:pt modelId="{08C61F26-7701-401C-8D70-5992D45634FB}" type="sibTrans" cxnId="{2BB7CC76-C82D-47B7-BE2E-3C99BDED8A68}">
      <dgm:prSet/>
      <dgm:spPr/>
      <dgm:t>
        <a:bodyPr/>
        <a:lstStyle/>
        <a:p>
          <a:endParaRPr lang="nl-NL"/>
        </a:p>
      </dgm:t>
    </dgm:pt>
    <dgm:pt modelId="{024B07A1-6C9C-4ACB-B0FE-1DA31F507063}">
      <dgm:prSet phldrT="[Tekst]"/>
      <dgm:spPr>
        <a:solidFill>
          <a:srgbClr val="FEC80F"/>
        </a:solidFill>
      </dgm:spPr>
      <dgm:t>
        <a:bodyPr/>
        <a:lstStyle/>
        <a:p>
          <a:r>
            <a:rPr lang="nl-NL" dirty="0" err="1"/>
            <a:t>Effectivity</a:t>
          </a:r>
          <a:r>
            <a:rPr lang="nl-NL" dirty="0"/>
            <a:t> in 96 </a:t>
          </a:r>
          <a:r>
            <a:rPr lang="nl-NL" dirty="0" err="1"/>
            <a:t>patients</a:t>
          </a:r>
          <a:endParaRPr lang="nl-NL" dirty="0"/>
        </a:p>
      </dgm:t>
    </dgm:pt>
    <dgm:pt modelId="{1F324C71-1F7B-4477-9998-EDE79D6A78DF}" type="parTrans" cxnId="{F3B8D7DC-30CD-4F67-846A-E0CFDC125158}">
      <dgm:prSet/>
      <dgm:spPr/>
      <dgm:t>
        <a:bodyPr/>
        <a:lstStyle/>
        <a:p>
          <a:endParaRPr lang="nl-NL"/>
        </a:p>
      </dgm:t>
    </dgm:pt>
    <dgm:pt modelId="{6D5441A5-6DDF-4381-87F0-FBEA360666A7}" type="sibTrans" cxnId="{F3B8D7DC-30CD-4F67-846A-E0CFDC125158}">
      <dgm:prSet/>
      <dgm:spPr/>
      <dgm:t>
        <a:bodyPr/>
        <a:lstStyle/>
        <a:p>
          <a:endParaRPr lang="nl-NL"/>
        </a:p>
      </dgm:t>
    </dgm:pt>
    <dgm:pt modelId="{5FBC12F5-1EE8-4097-8895-2EEBBF44A280}" type="pres">
      <dgm:prSet presAssocID="{295EA848-72E6-4616-8DFB-8566F9961A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D921D6E-4C86-4B16-A06C-EB00D8B15B9B}" type="pres">
      <dgm:prSet presAssocID="{295EA848-72E6-4616-8DFB-8566F9961AD7}" presName="hierFlow" presStyleCnt="0"/>
      <dgm:spPr/>
    </dgm:pt>
    <dgm:pt modelId="{2A965A37-7BE6-4DF6-8639-2A5A6238706E}" type="pres">
      <dgm:prSet presAssocID="{295EA848-72E6-4616-8DFB-8566F9961A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3681EBD-B71E-4646-A0B5-2AE09F60F719}" type="pres">
      <dgm:prSet presAssocID="{AC62F7F7-67E0-4D30-8EC7-817E1DE54EEC}" presName="Name14" presStyleCnt="0"/>
      <dgm:spPr/>
    </dgm:pt>
    <dgm:pt modelId="{C09E6C3C-FB11-46C9-87BE-C2C6861AC6B4}" type="pres">
      <dgm:prSet presAssocID="{AC62F7F7-67E0-4D30-8EC7-817E1DE54EEC}" presName="level1Shape" presStyleLbl="node0" presStyleIdx="0" presStyleCnt="1">
        <dgm:presLayoutVars>
          <dgm:chPref val="3"/>
        </dgm:presLayoutVars>
      </dgm:prSet>
      <dgm:spPr/>
    </dgm:pt>
    <dgm:pt modelId="{9CE3453A-C8A7-4096-BBC8-A410097F2221}" type="pres">
      <dgm:prSet presAssocID="{AC62F7F7-67E0-4D30-8EC7-817E1DE54EEC}" presName="hierChild2" presStyleCnt="0"/>
      <dgm:spPr/>
    </dgm:pt>
    <dgm:pt modelId="{FDF77ED2-F561-432F-8E75-730BB6FB4CFE}" type="pres">
      <dgm:prSet presAssocID="{C3993F2A-49EE-4D42-ACFF-4813939BFF46}" presName="Name19" presStyleLbl="parChTrans1D2" presStyleIdx="0" presStyleCnt="1"/>
      <dgm:spPr/>
    </dgm:pt>
    <dgm:pt modelId="{EE9E2B69-2824-42EB-B830-7726EF108675}" type="pres">
      <dgm:prSet presAssocID="{1BCD53EE-8368-4307-BD9B-508FC9026ABC}" presName="Name21" presStyleCnt="0"/>
      <dgm:spPr/>
    </dgm:pt>
    <dgm:pt modelId="{633D0A51-60DC-4BF6-AC5A-9C7DB3C284AA}" type="pres">
      <dgm:prSet presAssocID="{1BCD53EE-8368-4307-BD9B-508FC9026ABC}" presName="level2Shape" presStyleLbl="node2" presStyleIdx="0" presStyleCnt="1"/>
      <dgm:spPr/>
    </dgm:pt>
    <dgm:pt modelId="{3742393C-235B-44C3-8B0A-DC17CDCB82BB}" type="pres">
      <dgm:prSet presAssocID="{1BCD53EE-8368-4307-BD9B-508FC9026ABC}" presName="hierChild3" presStyleCnt="0"/>
      <dgm:spPr/>
    </dgm:pt>
    <dgm:pt modelId="{FC2353FB-D8C1-4E37-96C4-0284EF8D7F2B}" type="pres">
      <dgm:prSet presAssocID="{1F324C71-1F7B-4477-9998-EDE79D6A78DF}" presName="Name19" presStyleLbl="parChTrans1D3" presStyleIdx="0" presStyleCnt="1"/>
      <dgm:spPr/>
    </dgm:pt>
    <dgm:pt modelId="{73D9CCAB-C309-4314-8E91-A8D482191E41}" type="pres">
      <dgm:prSet presAssocID="{024B07A1-6C9C-4ACB-B0FE-1DA31F507063}" presName="Name21" presStyleCnt="0"/>
      <dgm:spPr/>
    </dgm:pt>
    <dgm:pt modelId="{476EC8D4-0CA9-4FE3-8B26-C45AD2F57E8F}" type="pres">
      <dgm:prSet presAssocID="{024B07A1-6C9C-4ACB-B0FE-1DA31F507063}" presName="level2Shape" presStyleLbl="node3" presStyleIdx="0" presStyleCnt="1"/>
      <dgm:spPr/>
    </dgm:pt>
    <dgm:pt modelId="{71EE5DD9-83CD-4535-92FF-9BD4AA97FFA4}" type="pres">
      <dgm:prSet presAssocID="{024B07A1-6C9C-4ACB-B0FE-1DA31F507063}" presName="hierChild3" presStyleCnt="0"/>
      <dgm:spPr/>
    </dgm:pt>
    <dgm:pt modelId="{A3751159-5B35-45A2-96F0-F63A59C41108}" type="pres">
      <dgm:prSet presAssocID="{295EA848-72E6-4616-8DFB-8566F9961AD7}" presName="bgShapesFlow" presStyleCnt="0"/>
      <dgm:spPr/>
    </dgm:pt>
  </dgm:ptLst>
  <dgm:cxnLst>
    <dgm:cxn modelId="{66A36410-A421-486C-BF90-728C200208DA}" type="presOf" srcId="{1F324C71-1F7B-4477-9998-EDE79D6A78DF}" destId="{FC2353FB-D8C1-4E37-96C4-0284EF8D7F2B}" srcOrd="0" destOrd="0" presId="urn:microsoft.com/office/officeart/2005/8/layout/hierarchy6"/>
    <dgm:cxn modelId="{D1E0665F-4244-4BD8-84B3-800BAB3CD33A}" type="presOf" srcId="{C3993F2A-49EE-4D42-ACFF-4813939BFF46}" destId="{FDF77ED2-F561-432F-8E75-730BB6FB4CFE}" srcOrd="0" destOrd="0" presId="urn:microsoft.com/office/officeart/2005/8/layout/hierarchy6"/>
    <dgm:cxn modelId="{B9B65773-44E4-4314-8C1A-A6A43B12CDFF}" type="presOf" srcId="{024B07A1-6C9C-4ACB-B0FE-1DA31F507063}" destId="{476EC8D4-0CA9-4FE3-8B26-C45AD2F57E8F}" srcOrd="0" destOrd="0" presId="urn:microsoft.com/office/officeart/2005/8/layout/hierarchy6"/>
    <dgm:cxn modelId="{A9CA7454-5D2A-4C3C-B628-5838AEE934A3}" type="presOf" srcId="{295EA848-72E6-4616-8DFB-8566F9961AD7}" destId="{5FBC12F5-1EE8-4097-8895-2EEBBF44A280}" srcOrd="0" destOrd="0" presId="urn:microsoft.com/office/officeart/2005/8/layout/hierarchy6"/>
    <dgm:cxn modelId="{2BB7CC76-C82D-47B7-BE2E-3C99BDED8A68}" srcId="{AC62F7F7-67E0-4D30-8EC7-817E1DE54EEC}" destId="{1BCD53EE-8368-4307-BD9B-508FC9026ABC}" srcOrd="0" destOrd="0" parTransId="{C3993F2A-49EE-4D42-ACFF-4813939BFF46}" sibTransId="{08C61F26-7701-401C-8D70-5992D45634FB}"/>
    <dgm:cxn modelId="{FE7CAA78-B7BD-4EA6-BCD5-5F07C37BB675}" type="presOf" srcId="{1BCD53EE-8368-4307-BD9B-508FC9026ABC}" destId="{633D0A51-60DC-4BF6-AC5A-9C7DB3C284AA}" srcOrd="0" destOrd="0" presId="urn:microsoft.com/office/officeart/2005/8/layout/hierarchy6"/>
    <dgm:cxn modelId="{6A07A488-3BF0-40DE-AB95-A46D351640DC}" type="presOf" srcId="{AC62F7F7-67E0-4D30-8EC7-817E1DE54EEC}" destId="{C09E6C3C-FB11-46C9-87BE-C2C6861AC6B4}" srcOrd="0" destOrd="0" presId="urn:microsoft.com/office/officeart/2005/8/layout/hierarchy6"/>
    <dgm:cxn modelId="{F3B8D7DC-30CD-4F67-846A-E0CFDC125158}" srcId="{1BCD53EE-8368-4307-BD9B-508FC9026ABC}" destId="{024B07A1-6C9C-4ACB-B0FE-1DA31F507063}" srcOrd="0" destOrd="0" parTransId="{1F324C71-1F7B-4477-9998-EDE79D6A78DF}" sibTransId="{6D5441A5-6DDF-4381-87F0-FBEA360666A7}"/>
    <dgm:cxn modelId="{22AB18E9-6A8B-40A2-96C6-7A144E1ADD8D}" srcId="{295EA848-72E6-4616-8DFB-8566F9961AD7}" destId="{AC62F7F7-67E0-4D30-8EC7-817E1DE54EEC}" srcOrd="0" destOrd="0" parTransId="{99C337AC-E0A4-4758-92B2-BD0B61B9AF3E}" sibTransId="{F164BAC4-4BB3-4DF0-ADE8-8452B756CF48}"/>
    <dgm:cxn modelId="{DA0BDAA3-6AB8-4F9D-9074-A6751523D59E}" type="presParOf" srcId="{5FBC12F5-1EE8-4097-8895-2EEBBF44A280}" destId="{7D921D6E-4C86-4B16-A06C-EB00D8B15B9B}" srcOrd="0" destOrd="0" presId="urn:microsoft.com/office/officeart/2005/8/layout/hierarchy6"/>
    <dgm:cxn modelId="{AB4C6948-3296-4FE2-BF50-C0E1C45471E9}" type="presParOf" srcId="{7D921D6E-4C86-4B16-A06C-EB00D8B15B9B}" destId="{2A965A37-7BE6-4DF6-8639-2A5A6238706E}" srcOrd="0" destOrd="0" presId="urn:microsoft.com/office/officeart/2005/8/layout/hierarchy6"/>
    <dgm:cxn modelId="{982CB0C7-F0E7-4FCE-AE9C-43F09CDDFEA6}" type="presParOf" srcId="{2A965A37-7BE6-4DF6-8639-2A5A6238706E}" destId="{C3681EBD-B71E-4646-A0B5-2AE09F60F719}" srcOrd="0" destOrd="0" presId="urn:microsoft.com/office/officeart/2005/8/layout/hierarchy6"/>
    <dgm:cxn modelId="{B67C0C7E-7478-4573-8445-296CA0518085}" type="presParOf" srcId="{C3681EBD-B71E-4646-A0B5-2AE09F60F719}" destId="{C09E6C3C-FB11-46C9-87BE-C2C6861AC6B4}" srcOrd="0" destOrd="0" presId="urn:microsoft.com/office/officeart/2005/8/layout/hierarchy6"/>
    <dgm:cxn modelId="{275533B2-3848-4B04-AD20-2047E26A863B}" type="presParOf" srcId="{C3681EBD-B71E-4646-A0B5-2AE09F60F719}" destId="{9CE3453A-C8A7-4096-BBC8-A410097F2221}" srcOrd="1" destOrd="0" presId="urn:microsoft.com/office/officeart/2005/8/layout/hierarchy6"/>
    <dgm:cxn modelId="{FB2AE7F2-98D6-4605-879E-36F29BE4168A}" type="presParOf" srcId="{9CE3453A-C8A7-4096-BBC8-A410097F2221}" destId="{FDF77ED2-F561-432F-8E75-730BB6FB4CFE}" srcOrd="0" destOrd="0" presId="urn:microsoft.com/office/officeart/2005/8/layout/hierarchy6"/>
    <dgm:cxn modelId="{91CD617B-AEED-4926-ABE0-B56507E3F504}" type="presParOf" srcId="{9CE3453A-C8A7-4096-BBC8-A410097F2221}" destId="{EE9E2B69-2824-42EB-B830-7726EF108675}" srcOrd="1" destOrd="0" presId="urn:microsoft.com/office/officeart/2005/8/layout/hierarchy6"/>
    <dgm:cxn modelId="{455E82C8-D5CE-4D65-82ED-7CE358D75345}" type="presParOf" srcId="{EE9E2B69-2824-42EB-B830-7726EF108675}" destId="{633D0A51-60DC-4BF6-AC5A-9C7DB3C284AA}" srcOrd="0" destOrd="0" presId="urn:microsoft.com/office/officeart/2005/8/layout/hierarchy6"/>
    <dgm:cxn modelId="{DAC4F469-BF56-432E-BB71-94F768179DB6}" type="presParOf" srcId="{EE9E2B69-2824-42EB-B830-7726EF108675}" destId="{3742393C-235B-44C3-8B0A-DC17CDCB82BB}" srcOrd="1" destOrd="0" presId="urn:microsoft.com/office/officeart/2005/8/layout/hierarchy6"/>
    <dgm:cxn modelId="{2F851867-1C38-4F13-B9C5-55C3B2264C75}" type="presParOf" srcId="{3742393C-235B-44C3-8B0A-DC17CDCB82BB}" destId="{FC2353FB-D8C1-4E37-96C4-0284EF8D7F2B}" srcOrd="0" destOrd="0" presId="urn:microsoft.com/office/officeart/2005/8/layout/hierarchy6"/>
    <dgm:cxn modelId="{A1B769ED-9D36-44C3-9C71-23EA4ADB4CCF}" type="presParOf" srcId="{3742393C-235B-44C3-8B0A-DC17CDCB82BB}" destId="{73D9CCAB-C309-4314-8E91-A8D482191E41}" srcOrd="1" destOrd="0" presId="urn:microsoft.com/office/officeart/2005/8/layout/hierarchy6"/>
    <dgm:cxn modelId="{FEFEF693-69A4-48BA-8B21-8C95D64A011E}" type="presParOf" srcId="{73D9CCAB-C309-4314-8E91-A8D482191E41}" destId="{476EC8D4-0CA9-4FE3-8B26-C45AD2F57E8F}" srcOrd="0" destOrd="0" presId="urn:microsoft.com/office/officeart/2005/8/layout/hierarchy6"/>
    <dgm:cxn modelId="{2E505D05-B844-48C2-A1C4-69DB6C00359F}" type="presParOf" srcId="{73D9CCAB-C309-4314-8E91-A8D482191E41}" destId="{71EE5DD9-83CD-4535-92FF-9BD4AA97FFA4}" srcOrd="1" destOrd="0" presId="urn:microsoft.com/office/officeart/2005/8/layout/hierarchy6"/>
    <dgm:cxn modelId="{15C1E43C-538C-48FF-B970-B7A39DA80418}" type="presParOf" srcId="{5FBC12F5-1EE8-4097-8895-2EEBBF44A280}" destId="{A3751159-5B35-45A2-96F0-F63A59C4110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E6C3C-FB11-46C9-87BE-C2C6861AC6B4}">
      <dsp:nvSpPr>
        <dsp:cNvPr id="0" name=""/>
        <dsp:cNvSpPr/>
      </dsp:nvSpPr>
      <dsp:spPr>
        <a:xfrm>
          <a:off x="2415994" y="2928"/>
          <a:ext cx="1936762" cy="12911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Population</a:t>
          </a:r>
          <a:r>
            <a:rPr lang="nl-NL" sz="2400" kern="1200" dirty="0"/>
            <a:t> 99 </a:t>
          </a:r>
          <a:r>
            <a:rPr lang="nl-NL" sz="2400" kern="1200" dirty="0" err="1"/>
            <a:t>patients</a:t>
          </a:r>
          <a:endParaRPr lang="nl-NL" sz="2400" kern="1200" dirty="0"/>
        </a:p>
      </dsp:txBody>
      <dsp:txXfrm>
        <a:off x="2453811" y="40745"/>
        <a:ext cx="1861128" cy="1215540"/>
      </dsp:txXfrm>
    </dsp:sp>
    <dsp:sp modelId="{FDF77ED2-F561-432F-8E75-730BB6FB4CFE}">
      <dsp:nvSpPr>
        <dsp:cNvPr id="0" name=""/>
        <dsp:cNvSpPr/>
      </dsp:nvSpPr>
      <dsp:spPr>
        <a:xfrm>
          <a:off x="3338656" y="1294102"/>
          <a:ext cx="91440" cy="5164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64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D0A51-60DC-4BF6-AC5A-9C7DB3C284AA}">
      <dsp:nvSpPr>
        <dsp:cNvPr id="0" name=""/>
        <dsp:cNvSpPr/>
      </dsp:nvSpPr>
      <dsp:spPr>
        <a:xfrm>
          <a:off x="2415994" y="1810572"/>
          <a:ext cx="1936762" cy="12911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1 NRS data lost (98)</a:t>
          </a:r>
        </a:p>
      </dsp:txBody>
      <dsp:txXfrm>
        <a:off x="2453811" y="1848389"/>
        <a:ext cx="1861128" cy="1215540"/>
      </dsp:txXfrm>
    </dsp:sp>
    <dsp:sp modelId="{FC2353FB-D8C1-4E37-96C4-0284EF8D7F2B}">
      <dsp:nvSpPr>
        <dsp:cNvPr id="0" name=""/>
        <dsp:cNvSpPr/>
      </dsp:nvSpPr>
      <dsp:spPr>
        <a:xfrm>
          <a:off x="3338656" y="3101747"/>
          <a:ext cx="91440" cy="5164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6469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EC8D4-0CA9-4FE3-8B26-C45AD2F57E8F}">
      <dsp:nvSpPr>
        <dsp:cNvPr id="0" name=""/>
        <dsp:cNvSpPr/>
      </dsp:nvSpPr>
      <dsp:spPr>
        <a:xfrm>
          <a:off x="2415994" y="3618217"/>
          <a:ext cx="1936762" cy="1291174"/>
        </a:xfrm>
        <a:prstGeom prst="roundRect">
          <a:avLst>
            <a:gd name="adj" fmla="val 10000"/>
          </a:avLst>
        </a:prstGeom>
        <a:solidFill>
          <a:srgbClr val="FEC80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Effectivity</a:t>
          </a:r>
          <a:r>
            <a:rPr lang="nl-NL" sz="2400" kern="1200" dirty="0"/>
            <a:t> in 96 </a:t>
          </a:r>
          <a:r>
            <a:rPr lang="nl-NL" sz="2400" kern="1200" dirty="0" err="1"/>
            <a:t>patients</a:t>
          </a:r>
          <a:endParaRPr lang="nl-NL" sz="2400" kern="1200" dirty="0"/>
        </a:p>
      </dsp:txBody>
      <dsp:txXfrm>
        <a:off x="2453811" y="3656034"/>
        <a:ext cx="1861128" cy="1215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E4AC2-AD5B-7E42-85DD-8FBDC73A2103}" type="datetimeFigureOut">
              <a:rPr lang="nl-NL" smtClean="0"/>
              <a:pPr/>
              <a:t>2-5-2022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7B2FF-D473-3D41-8642-2D3DA14E18F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70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12:08:28.041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624 272,'-5'-2,"-1"-1,1 1,-1-1,1 0,0 0,0 0,0-1,1 0,-5-4,-5-4,-42-37,50 41,-1 1,0 0,-1 0,1 1,-1 0,-1 0,1 1,-1 0,0 0,0 1,0 0,0 1,-18-4,-4 0,0 0,-59-24,65 20,0 2,-1 1,1 1,-1 2,-36-4,36 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12:09:24.15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1,'9'0,"0"2,1-1,-1 1,0 1,10 3,35 7,34 3,-60-10,0-1,38 2,-7-6,89 15,-111-10,10 2,64 19,67 23,-157-44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12:09:36.456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1,'5'1,"0"0,0 1,1 0,-1 0,-1 1,1-1,0 1,-1 0,1 0,5 6,12 7,43 27,-35-23,39 20,-57-34,-1-1,1-1,0 0,1 0,-1-1,0-1,17 2,46-4,26 1,-91 0,-1 0,0 1,0 0,0 1,0 0,-1 0,1 0,11 8,23 27,-38-32,0-1,1 0,-1 0,1 0,0 0,1-1,8 5,67 27,-66-26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58842-C89E-4B8B-A07E-C75F5DF914BA}" type="datetimeFigureOut">
              <a:rPr lang="nl-NL" smtClean="0"/>
              <a:t>2-5-2022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2FC0C-D727-4A88-95F9-9915AEB857E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906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FC0C-D727-4A88-95F9-9915AEB857E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97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FC0C-D727-4A88-95F9-9915AEB857E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63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2FC0C-D727-4A88-95F9-9915AEB857E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44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67000"/>
            <a:ext cx="82946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spcAft>
                <a:spcPts val="17400"/>
              </a:spcAft>
              <a:defRPr sz="3700" b="1" cap="all" baseline="0">
                <a:ln>
                  <a:solidFill>
                    <a:srgbClr val="EDEDED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457200" y="2667000"/>
            <a:ext cx="82073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n>
                  <a:solidFill>
                    <a:srgbClr val="112C5F"/>
                  </a:solidFill>
                </a:ln>
                <a:solidFill>
                  <a:srgbClr val="112C5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solidFill>
                  <a:srgbClr val="EDEDED"/>
                </a:solidFill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8269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0281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196975"/>
            <a:ext cx="2057400" cy="492918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196975"/>
            <a:ext cx="6019800" cy="492918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47627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1361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4788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6818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6490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0964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8246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84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2639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2703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28600"/>
            <a:ext cx="82073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0100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0" cap="all">
          <a:ln>
            <a:solidFill>
              <a:schemeClr val="bg1"/>
            </a:solidFill>
          </a:ln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A2C54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Verdana" pitchFamily="34" charset="0"/>
        <a:buNone/>
        <a:defRPr sz="2800">
          <a:solidFill>
            <a:srgbClr val="112C5F"/>
          </a:solidFill>
          <a:latin typeface="+mn-lt"/>
          <a:ea typeface="+mn-ea"/>
          <a:cs typeface="+mn-cs"/>
        </a:defRPr>
      </a:lvl1pPr>
      <a:lvl2pPr marL="808038" indent="-2857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112C5F"/>
          </a:solidFill>
          <a:latin typeface="+mn-lt"/>
        </a:defRPr>
      </a:lvl2pPr>
      <a:lvl3pPr marL="1216025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400">
          <a:solidFill>
            <a:srgbClr val="1A2C54"/>
          </a:solidFill>
          <a:latin typeface="+mn-lt"/>
        </a:defRPr>
      </a:lvl3pPr>
      <a:lvl4pPr marL="1624013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rgbClr val="1A2C54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rgbClr val="1A2C5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rgbClr val="1A2C5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rgbClr val="1A2C5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rgbClr val="1A2C5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rgbClr val="1A2C54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ravbrabantmwn.nl/vs/vs-english/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>
            <a:spLocks/>
          </p:cNvSpPr>
          <p:nvPr/>
        </p:nvSpPr>
        <p:spPr bwMode="auto">
          <a:xfrm>
            <a:off x="179512" y="5589240"/>
            <a:ext cx="85689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1A2C5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1A2C5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1A2C5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1A2C54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2000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AFE5006-DB65-E9FB-996E-44F4D0DA0D95}"/>
              </a:ext>
            </a:extLst>
          </p:cNvPr>
          <p:cNvGrpSpPr/>
          <p:nvPr/>
        </p:nvGrpSpPr>
        <p:grpSpPr>
          <a:xfrm>
            <a:off x="77683" y="5531575"/>
            <a:ext cx="5099037" cy="1280676"/>
            <a:chOff x="77683" y="5002501"/>
            <a:chExt cx="6276975" cy="180975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EC87C1F-FA77-4DD9-8C63-F9C3148B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3" y="5002501"/>
              <a:ext cx="6276975" cy="1809750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9DB62B8-9E02-4FDB-B2D4-79E223BE2CC7}"/>
                </a:ext>
              </a:extLst>
            </p:cNvPr>
            <p:cNvSpPr txBox="1"/>
            <p:nvPr/>
          </p:nvSpPr>
          <p:spPr>
            <a:xfrm>
              <a:off x="393535" y="5994795"/>
              <a:ext cx="5645315" cy="430887"/>
            </a:xfrm>
            <a:prstGeom prst="rect">
              <a:avLst/>
            </a:prstGeom>
            <a:solidFill>
              <a:srgbClr val="FEC80F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nl-NL" sz="1400" b="1" dirty="0">
                  <a:solidFill>
                    <a:schemeClr val="bg1"/>
                  </a:solidFill>
                  <a:latin typeface="+mn-lt"/>
                </a:rPr>
                <a:t>Ambulance care </a:t>
              </a:r>
              <a:r>
                <a:rPr lang="en-IE" sz="1400" b="1" dirty="0">
                  <a:solidFill>
                    <a:srgbClr val="1A2C54"/>
                  </a:solidFill>
                  <a:latin typeface="+mn-lt"/>
                </a:rPr>
                <a:t>from</a:t>
              </a:r>
              <a:r>
                <a:rPr lang="nl-NL" sz="1400" b="1" dirty="0">
                  <a:solidFill>
                    <a:srgbClr val="1A2C54"/>
                  </a:solidFill>
                  <a:latin typeface="+mn-lt"/>
                </a:rPr>
                <a:t> </a:t>
              </a:r>
              <a:r>
                <a:rPr lang="en-IE" sz="1400" b="1" dirty="0">
                  <a:solidFill>
                    <a:srgbClr val="1A2C54"/>
                  </a:solidFill>
                  <a:latin typeface="+mn-lt"/>
                </a:rPr>
                <a:t>the</a:t>
              </a:r>
              <a:r>
                <a:rPr lang="nl-NL" sz="1400" b="1" dirty="0">
                  <a:solidFill>
                    <a:srgbClr val="1A2C54"/>
                  </a:solidFill>
                  <a:latin typeface="+mn-lt"/>
                </a:rPr>
                <a:t> </a:t>
              </a:r>
              <a:r>
                <a:rPr lang="en-IE" sz="1400" b="1" dirty="0">
                  <a:solidFill>
                    <a:srgbClr val="1A2C54"/>
                  </a:solidFill>
                  <a:latin typeface="+mn-lt"/>
                </a:rPr>
                <a:t>heart</a:t>
              </a:r>
              <a:endParaRPr lang="en-IE" sz="1400" b="1">
                <a:solidFill>
                  <a:schemeClr val="bg1"/>
                </a:solidFill>
                <a:latin typeface="+mn-lt"/>
                <a:ea typeface="Verdana"/>
              </a:endParaRPr>
            </a:p>
          </p:txBody>
        </p:sp>
      </p:grpSp>
      <p:sp>
        <p:nvSpPr>
          <p:cNvPr id="7" name="Ondertitel 2">
            <a:extLst>
              <a:ext uri="{FF2B5EF4-FFF2-40B4-BE49-F238E27FC236}">
                <a16:creationId xmlns:a16="http://schemas.microsoft.com/office/drawing/2014/main" id="{1C947D40-525D-63A3-852B-336F1F862CD3}"/>
              </a:ext>
            </a:extLst>
          </p:cNvPr>
          <p:cNvSpPr>
            <a:spLocks/>
          </p:cNvSpPr>
          <p:nvPr/>
        </p:nvSpPr>
        <p:spPr bwMode="auto">
          <a:xfrm>
            <a:off x="3333918" y="5007949"/>
            <a:ext cx="2635696" cy="7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1A2C5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1A2C5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1A2C5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1A2C54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9pPr>
          </a:lstStyle>
          <a:p>
            <a:pPr eaLnBrk="1" hangingPunct="1">
              <a:buNone/>
            </a:pPr>
            <a:r>
              <a:rPr lang="nl-NL" altLang="nl-NL" sz="1400" b="1" dirty="0">
                <a:solidFill>
                  <a:srgbClr val="112C5F"/>
                </a:solidFill>
                <a:latin typeface="+mn-lt"/>
                <a:ea typeface="+mn-ea"/>
                <a:cs typeface="+mn-cs"/>
              </a:rPr>
              <a:t>Lennert Breedveld MSc</a:t>
            </a:r>
          </a:p>
          <a:p>
            <a:pPr eaLnBrk="1" hangingPunct="1">
              <a:buNone/>
            </a:pPr>
            <a:r>
              <a:rPr lang="nl-NL" altLang="nl-NL" sz="1400" b="1" dirty="0">
                <a:solidFill>
                  <a:srgbClr val="112C5F"/>
                </a:solidFill>
                <a:latin typeface="+mn-lt"/>
                <a:ea typeface="+mn-ea"/>
                <a:cs typeface="+mn-cs"/>
              </a:rPr>
              <a:t>Nurse Practitioner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A53E653-CB58-C7F8-5844-5BBC9BD182BA}"/>
              </a:ext>
            </a:extLst>
          </p:cNvPr>
          <p:cNvSpPr txBox="1"/>
          <p:nvPr/>
        </p:nvSpPr>
        <p:spPr>
          <a:xfrm>
            <a:off x="385326" y="3829300"/>
            <a:ext cx="853306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1A2C54"/>
                </a:solidFill>
                <a:latin typeface="Verdana"/>
                <a:cs typeface="Segoe UI"/>
              </a:rPr>
              <a:t>Fascia Iliaca Compartment block in patients ​</a:t>
            </a:r>
            <a:endParaRPr lang="en-US" dirty="0">
              <a:solidFill>
                <a:srgbClr val="1A2C54"/>
              </a:solidFill>
              <a:latin typeface="Verdana"/>
              <a:ea typeface="Verdana"/>
              <a:cs typeface="Segoe UI"/>
            </a:endParaRPr>
          </a:p>
          <a:p>
            <a:pPr algn="ctr"/>
            <a:r>
              <a:rPr lang="en-US" dirty="0">
                <a:solidFill>
                  <a:srgbClr val="1A2C54"/>
                </a:solidFill>
                <a:latin typeface="Verdana"/>
                <a:cs typeface="Segoe UI"/>
              </a:rPr>
              <a:t>with a suspected proximal femur fracture performed </a:t>
            </a:r>
          </a:p>
          <a:p>
            <a:pPr algn="ctr"/>
            <a:r>
              <a:rPr lang="en-US" dirty="0">
                <a:solidFill>
                  <a:srgbClr val="1A2C54"/>
                </a:solidFill>
                <a:latin typeface="Verdana"/>
                <a:cs typeface="Segoe UI"/>
              </a:rPr>
              <a:t>by nurse practitioners-EMS (preliminary data)</a:t>
            </a:r>
            <a:endParaRPr lang="en-US" dirty="0">
              <a:solidFill>
                <a:srgbClr val="1A2C54"/>
              </a:solidFill>
              <a:latin typeface="Verdana"/>
              <a:ea typeface="Verdana"/>
              <a:cs typeface="Segoe UI"/>
            </a:endParaRPr>
          </a:p>
        </p:txBody>
      </p:sp>
      <p:pic>
        <p:nvPicPr>
          <p:cNvPr id="9" name="Afbeelding 9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7A39DAB6-F988-0A07-31B3-DB1179A9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287" y="-75841"/>
            <a:ext cx="4679811" cy="35657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2B980820-9429-4105-9770-0C338A7FBD34}"/>
                  </a:ext>
                </a:extLst>
              </p14:cNvPr>
              <p14:cNvContentPartPr/>
              <p14:nvPr/>
            </p14:nvContentPartPr>
            <p14:xfrm>
              <a:off x="2808720" y="1569282"/>
              <a:ext cx="225000" cy="9792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2B980820-9429-4105-9770-0C338A7FBD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2720" y="1497642"/>
                <a:ext cx="2966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24543EA4-5EA1-4D86-9FDC-1CA54884E74F}"/>
                  </a:ext>
                </a:extLst>
              </p14:cNvPr>
              <p14:cNvContentPartPr/>
              <p14:nvPr/>
            </p14:nvContentPartPr>
            <p14:xfrm>
              <a:off x="2710440" y="1591602"/>
              <a:ext cx="335160" cy="633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24543EA4-5EA1-4D86-9FDC-1CA54884E7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74800" y="1519962"/>
                <a:ext cx="406800" cy="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738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 descr="Afbeelding met transport, auto&#10;&#10;Automatisch gegenereerde beschrijving">
            <a:extLst>
              <a:ext uri="{FF2B5EF4-FFF2-40B4-BE49-F238E27FC236}">
                <a16:creationId xmlns:a16="http://schemas.microsoft.com/office/drawing/2014/main" id="{43FA6E82-B852-4FF9-806B-BFB2CB6F29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1" b="21857"/>
          <a:stretch/>
        </p:blipFill>
        <p:spPr>
          <a:xfrm>
            <a:off x="4404571" y="3392846"/>
            <a:ext cx="4461497" cy="259090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0EE905-8E67-4785-A58F-3F30880B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Situation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01478F-CA19-4CDC-9D0F-8DAF69D2F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238" y="1506580"/>
            <a:ext cx="4040188" cy="639762"/>
          </a:xfrm>
        </p:spPr>
        <p:txBody>
          <a:bodyPr/>
          <a:lstStyle/>
          <a:p>
            <a:r>
              <a:rPr lang="nl-NL" dirty="0"/>
              <a:t>EMS-Nurse	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2F52DB-C87B-40C6-B056-C26707CE0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38" y="2196285"/>
            <a:ext cx="3391099" cy="1110109"/>
          </a:xfrm>
        </p:spPr>
        <p:txBody>
          <a:bodyPr/>
          <a:lstStyle/>
          <a:p>
            <a:r>
              <a:rPr lang="en-US" dirty="0"/>
              <a:t>Analgesia: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/>
              <a:t>Esketamine</a:t>
            </a:r>
            <a:r>
              <a:rPr lang="en-US" sz="1400" dirty="0"/>
              <a:t> 0.25mg/kg </a:t>
            </a:r>
            <a:r>
              <a:rPr lang="en-US" sz="1400" dirty="0" err="1"/>
              <a:t>i.v.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Fentanyl 0.02mg/kg </a:t>
            </a:r>
            <a:r>
              <a:rPr lang="en-US" sz="1400" dirty="0" err="1"/>
              <a:t>i.v.</a:t>
            </a:r>
            <a:endParaRPr lang="en-US" sz="1400" dirty="0"/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29F94E-3391-4E56-A21D-C5988C60F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11960" y="1482296"/>
            <a:ext cx="4247455" cy="639762"/>
          </a:xfrm>
        </p:spPr>
        <p:txBody>
          <a:bodyPr/>
          <a:lstStyle/>
          <a:p>
            <a:r>
              <a:rPr lang="nl-NL" dirty="0"/>
              <a:t>Nurse Practitioner-EMS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A4A5518-5EF4-4902-87C2-74EE8D13E658}"/>
              </a:ext>
            </a:extLst>
          </p:cNvPr>
          <p:cNvSpPr txBox="1"/>
          <p:nvPr/>
        </p:nvSpPr>
        <p:spPr>
          <a:xfrm>
            <a:off x="4228143" y="2146342"/>
            <a:ext cx="4968552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12C5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Analgesia: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400" kern="0" dirty="0">
                <a:solidFill>
                  <a:srgbClr val="112C5F"/>
                </a:solidFill>
                <a:latin typeface="Verdana"/>
              </a:rPr>
              <a:t>Dilution: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112C5F"/>
                </a:solidFill>
                <a:latin typeface="Verdana"/>
              </a:rPr>
              <a:t>20 ml Lidocaine 1% / 1ml adrenaline 0.1mg/ml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112C5F"/>
                </a:solidFill>
                <a:latin typeface="Verdana"/>
              </a:rPr>
              <a:t>Dosage 0.3ml/kg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12C5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endParaRPr lang="nl-NL" dirty="0"/>
          </a:p>
        </p:txBody>
      </p:sp>
      <p:pic>
        <p:nvPicPr>
          <p:cNvPr id="7" name="Afbeelding 6" descr="Afbeelding met tekst, transport, bestelwagen&#10;&#10;Automatisch gegenereerde beschrijving">
            <a:extLst>
              <a:ext uri="{FF2B5EF4-FFF2-40B4-BE49-F238E27FC236}">
                <a16:creationId xmlns:a16="http://schemas.microsoft.com/office/drawing/2014/main" id="{7C785F54-042F-4604-9DE2-8B93985F0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9" y="3429001"/>
            <a:ext cx="3801709" cy="25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2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FCC92-450E-4FB9-BA62-C64B29F5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8176" y="218617"/>
            <a:ext cx="8207375" cy="633413"/>
          </a:xfrm>
        </p:spPr>
        <p:txBody>
          <a:bodyPr wrap="square" anchor="t">
            <a:normAutofit/>
          </a:bodyPr>
          <a:lstStyle/>
          <a:p>
            <a:pPr algn="ctr"/>
            <a:r>
              <a:rPr lang="nl-NL" dirty="0"/>
              <a:t>Method &amp; training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7A22BA3-D46F-4359-93FE-ED2AC415F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69" r="1966"/>
          <a:stretch/>
        </p:blipFill>
        <p:spPr>
          <a:xfrm>
            <a:off x="107504" y="2999654"/>
            <a:ext cx="6157604" cy="371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83B1BEB-2CEC-42F3-8463-27BC5252A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0" t="12569" b="20601"/>
          <a:stretch/>
        </p:blipFill>
        <p:spPr>
          <a:xfrm>
            <a:off x="5058214" y="1196752"/>
            <a:ext cx="3960440" cy="401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87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-1295774" y="209881"/>
            <a:ext cx="8590011" cy="1143000"/>
          </a:xfrm>
        </p:spPr>
        <p:txBody>
          <a:bodyPr/>
          <a:lstStyle/>
          <a:p>
            <a:pPr algn="ctr" eaLnBrk="1" hangingPunct="1"/>
            <a:r>
              <a:rPr lang="nl-NL" altLang="nl-NL" dirty="0"/>
              <a:t>Method &amp; Procedure</a:t>
            </a:r>
          </a:p>
        </p:txBody>
      </p:sp>
      <p:pic>
        <p:nvPicPr>
          <p:cNvPr id="7" name="20210213-20-21-17707--1.2.276.0.7230010.3.1.4.0.1206.1614431167.36958">
            <a:hlinkClick r:id="" action="ppaction://media"/>
            <a:extLst>
              <a:ext uri="{FF2B5EF4-FFF2-40B4-BE49-F238E27FC236}">
                <a16:creationId xmlns:a16="http://schemas.microsoft.com/office/drawing/2014/main" id="{B5850EB1-E66A-4FD4-A4EB-6B32D4AD7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036" t="4901"/>
          <a:stretch/>
        </p:blipFill>
        <p:spPr>
          <a:xfrm>
            <a:off x="395536" y="1772816"/>
            <a:ext cx="6592731" cy="3834801"/>
          </a:xfrm>
          <a:prstGeom prst="rect">
            <a:avLst/>
          </a:prstGeom>
        </p:spPr>
      </p:pic>
      <p:pic>
        <p:nvPicPr>
          <p:cNvPr id="11" name="Tijdelijke aanduiding voor inhoud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7037A65B-1152-422F-A4CE-53A51638D4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0" b="28508"/>
          <a:stretch/>
        </p:blipFill>
        <p:spPr>
          <a:xfrm>
            <a:off x="5508104" y="1052736"/>
            <a:ext cx="3331883" cy="342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50660940-D4E3-4FBD-9D60-59A5AC5B4EBF}"/>
                  </a:ext>
                </a:extLst>
              </p14:cNvPr>
              <p14:cNvContentPartPr/>
              <p14:nvPr/>
            </p14:nvContentPartPr>
            <p14:xfrm>
              <a:off x="6088320" y="2635115"/>
              <a:ext cx="296280" cy="12312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50660940-D4E3-4FBD-9D60-59A5AC5B4EB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2680" y="2563475"/>
                <a:ext cx="367920" cy="2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75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t gebeurt er als man en vrouw samenwerken' - KIJK Magazine">
            <a:extLst>
              <a:ext uri="{FF2B5EF4-FFF2-40B4-BE49-F238E27FC236}">
                <a16:creationId xmlns:a16="http://schemas.microsoft.com/office/drawing/2014/main" id="{0D512F0E-B80B-47C2-A5CA-2FBE735A3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r="19892"/>
          <a:stretch/>
        </p:blipFill>
        <p:spPr bwMode="auto">
          <a:xfrm>
            <a:off x="4454162" y="2211174"/>
            <a:ext cx="4255876" cy="28902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3FD035-D1CE-4BC8-9503-DCD0CA12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anchor="b">
            <a:normAutofit/>
          </a:bodyPr>
          <a:lstStyle/>
          <a:p>
            <a:r>
              <a:rPr lang="nl-NL" dirty="0"/>
              <a:t>PATIENT ChARACTERIStics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37231-BA99-4AC3-B3FE-B0B3C624D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7864" y="4597989"/>
            <a:ext cx="6020072" cy="720080"/>
          </a:xfrm>
        </p:spPr>
        <p:txBody>
          <a:bodyPr wrap="square" anchor="t">
            <a:normAutofit fontScale="70000" lnSpcReduction="20000"/>
          </a:bodyPr>
          <a:lstStyle/>
          <a:p>
            <a:pPr lvl="1">
              <a:lnSpc>
                <a:spcPct val="90000"/>
              </a:lnSpc>
            </a:pPr>
            <a:r>
              <a:rPr lang="nl-NL" dirty="0"/>
              <a:t>	        </a:t>
            </a:r>
            <a:r>
              <a:rPr lang="nl-NL" sz="4800" b="1" dirty="0"/>
              <a:t>67		          31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5BF7F6-C691-4370-A1C5-949A7B28EB05}"/>
              </a:ext>
            </a:extLst>
          </p:cNvPr>
          <p:cNvSpPr txBox="1"/>
          <p:nvPr/>
        </p:nvSpPr>
        <p:spPr>
          <a:xfrm>
            <a:off x="560250" y="4604040"/>
            <a:ext cx="35283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solidFill>
                  <a:srgbClr val="112C5F"/>
                </a:solidFill>
                <a:latin typeface="+mn-lt"/>
              </a:rPr>
              <a:t>Median</a:t>
            </a:r>
            <a:r>
              <a:rPr lang="nl-NL" sz="2400" b="1" dirty="0">
                <a:solidFill>
                  <a:srgbClr val="112C5F"/>
                </a:solidFill>
                <a:latin typeface="+mn-lt"/>
              </a:rPr>
              <a:t> </a:t>
            </a:r>
            <a:r>
              <a:rPr lang="nl-NL" sz="2400" b="1" dirty="0" err="1">
                <a:solidFill>
                  <a:srgbClr val="112C5F"/>
                </a:solidFill>
                <a:latin typeface="+mn-lt"/>
              </a:rPr>
              <a:t>age</a:t>
            </a:r>
            <a:r>
              <a:rPr lang="nl-NL" sz="2400" b="1" dirty="0">
                <a:solidFill>
                  <a:srgbClr val="112C5F"/>
                </a:solidFill>
                <a:latin typeface="+mn-lt"/>
              </a:rPr>
              <a:t>: </a:t>
            </a:r>
            <a:r>
              <a:rPr lang="nl-NL" sz="3400" b="1" dirty="0">
                <a:solidFill>
                  <a:srgbClr val="112C5F"/>
                </a:solidFill>
                <a:latin typeface="+mn-lt"/>
              </a:rPr>
              <a:t>82</a:t>
            </a:r>
          </a:p>
          <a:p>
            <a:endParaRPr lang="nl-NL" dirty="0"/>
          </a:p>
        </p:txBody>
      </p:sp>
      <p:pic>
        <p:nvPicPr>
          <p:cNvPr id="1028" name="Picture 4" descr="What Are the Social Determinants of Population Health?">
            <a:extLst>
              <a:ext uri="{FF2B5EF4-FFF2-40B4-BE49-F238E27FC236}">
                <a16:creationId xmlns:a16="http://schemas.microsoft.com/office/drawing/2014/main" id="{E06EB67B-DED2-4E7B-AA78-C8A7521D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2492896"/>
            <a:ext cx="3477086" cy="19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4296C00-5AD9-4D26-A8AC-798888805F1A}"/>
              </a:ext>
            </a:extLst>
          </p:cNvPr>
          <p:cNvSpPr txBox="1">
            <a:spLocks/>
          </p:cNvSpPr>
          <p:nvPr/>
        </p:nvSpPr>
        <p:spPr bwMode="auto">
          <a:xfrm>
            <a:off x="0" y="10075"/>
            <a:ext cx="537323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cap="all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A2C54"/>
                </a:solidFill>
                <a:latin typeface="Verdana" pitchFamily="34" charset="0"/>
              </a:defRPr>
            </a:lvl9pPr>
          </a:lstStyle>
          <a:p>
            <a:pPr algn="ctr"/>
            <a:r>
              <a:rPr lang="nl-NL" altLang="nl-NL" sz="3200" b="0" kern="0" dirty="0" err="1"/>
              <a:t>patient</a:t>
            </a:r>
            <a:r>
              <a:rPr lang="nl-NL" altLang="nl-NL" sz="3200" b="0" kern="0" dirty="0"/>
              <a:t> </a:t>
            </a:r>
            <a:r>
              <a:rPr lang="nl-NL" altLang="nl-NL" sz="3200" b="0" kern="0" dirty="0" err="1"/>
              <a:t>statistics</a:t>
            </a:r>
            <a:endParaRPr lang="nl-NL" altLang="nl-NL" sz="3200" b="0" kern="0" dirty="0"/>
          </a:p>
        </p:txBody>
      </p:sp>
    </p:spTree>
    <p:extLst>
      <p:ext uri="{BB962C8B-B14F-4D97-AF65-F5344CB8AC3E}">
        <p14:creationId xmlns:p14="http://schemas.microsoft.com/office/powerpoint/2010/main" val="379215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-1228026" y="256382"/>
            <a:ext cx="8784963" cy="868362"/>
          </a:xfrm>
        </p:spPr>
        <p:txBody>
          <a:bodyPr/>
          <a:lstStyle/>
          <a:p>
            <a:pPr algn="ctr" eaLnBrk="1" hangingPunct="1"/>
            <a:r>
              <a:rPr lang="nl-NL" altLang="nl-NL" dirty="0"/>
              <a:t>Preliminary </a:t>
            </a:r>
            <a:r>
              <a:rPr lang="nl-NL" altLang="nl-NL" dirty="0" err="1"/>
              <a:t>Results</a:t>
            </a:r>
            <a:endParaRPr lang="nl-NL" alt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B6E9370-7D6B-4DA2-A9DC-1A323905B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4131181" cy="4452446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CEE8611-ADE1-41D9-8661-96D599193A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986297"/>
              </p:ext>
            </p:extLst>
          </p:nvPr>
        </p:nvGraphicFramePr>
        <p:xfrm>
          <a:off x="-1044624" y="1397000"/>
          <a:ext cx="676875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179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-2341808" y="220197"/>
            <a:ext cx="8496944" cy="936625"/>
          </a:xfrm>
        </p:spPr>
        <p:txBody>
          <a:bodyPr/>
          <a:lstStyle/>
          <a:p>
            <a:pPr algn="ctr" eaLnBrk="1" hangingPunct="1"/>
            <a:r>
              <a:rPr lang="nl-NL" altLang="nl-NL" dirty="0" err="1"/>
              <a:t>Conclusion</a:t>
            </a:r>
            <a:endParaRPr lang="nl-NL" altLang="nl-NL">
              <a:ln>
                <a:solidFill>
                  <a:srgbClr val="FFFFFF"/>
                </a:solidFill>
              </a:ln>
              <a:ea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BF9C8-C4B5-46C7-B937-B949C00979EF}"/>
              </a:ext>
            </a:extLst>
          </p:cNvPr>
          <p:cNvSpPr txBox="1"/>
          <p:nvPr/>
        </p:nvSpPr>
        <p:spPr>
          <a:xfrm>
            <a:off x="324704" y="1544202"/>
            <a:ext cx="8567776" cy="2217658"/>
          </a:xfrm>
          <a:prstGeom prst="rect">
            <a:avLst/>
          </a:prstGeom>
          <a:solidFill>
            <a:srgbClr val="1A2C54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Verdana"/>
                <a:ea typeface="Calibri"/>
              </a:rPr>
              <a:t>Well-trained </a:t>
            </a:r>
            <a:r>
              <a:rPr lang="en-US" dirty="0">
                <a:solidFill>
                  <a:schemeClr val="bg1"/>
                </a:solidFill>
                <a:latin typeface="Verdana"/>
                <a:ea typeface="Calibri"/>
              </a:rPr>
              <a:t>NP-</a:t>
            </a:r>
            <a:r>
              <a:rPr lang="en-US" dirty="0">
                <a:solidFill>
                  <a:schemeClr val="bg1"/>
                </a:solidFill>
                <a:effectLst/>
                <a:latin typeface="Verdana"/>
                <a:ea typeface="Calibri"/>
              </a:rPr>
              <a:t>EMS can successfully and effectively perform an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Verdana"/>
                <a:ea typeface="Calibri"/>
              </a:rPr>
              <a:t>US-guided fasci </a:t>
            </a:r>
            <a:r>
              <a:rPr lang="en-US" dirty="0">
                <a:solidFill>
                  <a:schemeClr val="bg1"/>
                </a:solidFill>
                <a:latin typeface="Verdana"/>
                <a:ea typeface="Calibri"/>
              </a:rPr>
              <a:t>i</a:t>
            </a:r>
            <a:r>
              <a:rPr lang="en-US" dirty="0">
                <a:solidFill>
                  <a:schemeClr val="bg1"/>
                </a:solidFill>
                <a:effectLst/>
                <a:latin typeface="Verdana"/>
                <a:ea typeface="Calibri"/>
              </a:rPr>
              <a:t>liaca block for providing adequate pain relief </a:t>
            </a:r>
            <a:endParaRPr lang="nl-NL" dirty="0">
              <a:solidFill>
                <a:schemeClr val="bg1"/>
              </a:solidFill>
              <a:latin typeface="Verdana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Verdana"/>
                <a:ea typeface="Calibri"/>
              </a:rPr>
              <a:t>in patients with a suspected proximal femur fracture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Verdana"/>
                <a:ea typeface="Calibri"/>
              </a:rPr>
              <a:t>in the pre-hospital setting.</a:t>
            </a:r>
            <a:endParaRPr lang="nl-NL" dirty="0">
              <a:solidFill>
                <a:schemeClr val="bg1"/>
              </a:solidFill>
              <a:effectLst/>
              <a:latin typeface="Verdana"/>
              <a:ea typeface="Calibri" panose="020F050202020403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82E4A1C-BF03-476C-8CD4-3DB3F32F9F8C}"/>
              </a:ext>
            </a:extLst>
          </p:cNvPr>
          <p:cNvSpPr txBox="1"/>
          <p:nvPr/>
        </p:nvSpPr>
        <p:spPr>
          <a:xfrm>
            <a:off x="370454" y="4591823"/>
            <a:ext cx="8131617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J.L.T. Breedveld MSc*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, G.J. van Geffen MD PhD.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,</a:t>
            </a:r>
            <a:r>
              <a:rPr lang="en-US" sz="1400" dirty="0">
                <a:solidFill>
                  <a:srgbClr val="1A2C54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400">
              <a:solidFill>
                <a:srgbClr val="1A2C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/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C.W. van Vliet MSc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, E. den Boer MANP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, A.A.J. Heutinck MSc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,</a:t>
            </a:r>
            <a:r>
              <a:rPr lang="en-US" sz="1400" dirty="0">
                <a:solidFill>
                  <a:srgbClr val="1A2C54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400">
              <a:solidFill>
                <a:srgbClr val="1A2C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/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X.R.J. Moors MD, PhD.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, C. </a:t>
            </a:r>
            <a:r>
              <a:rPr lang="en-US" sz="1400" dirty="0" err="1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Slagt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 MD PhD.</a:t>
            </a:r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2</a:t>
            </a:r>
          </a:p>
          <a:p>
            <a:pPr algn="just"/>
            <a:endParaRPr lang="nl-NL" sz="1400" dirty="0">
              <a:solidFill>
                <a:srgbClr val="1A2C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/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1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Regional Ambulance Service Brabant Midden-West-Noord, Den Bosch, The Netherlands;</a:t>
            </a:r>
            <a:r>
              <a:rPr lang="en-US" sz="1400" dirty="0">
                <a:solidFill>
                  <a:srgbClr val="1A2C54"/>
                </a:solidFill>
                <a:latin typeface="Calibri"/>
                <a:ea typeface="Calibri"/>
                <a:cs typeface="Calibri"/>
              </a:rPr>
              <a:t> </a:t>
            </a:r>
            <a:endParaRPr lang="nl-NL" sz="1400" dirty="0">
              <a:solidFill>
                <a:srgbClr val="1A2C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/>
            <a:r>
              <a:rPr lang="en-US" sz="1400" baseline="300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2</a:t>
            </a:r>
            <a:r>
              <a:rPr lang="en-US" sz="1400" dirty="0">
                <a:solidFill>
                  <a:srgbClr val="1A2C54"/>
                </a:solidFill>
                <a:effectLst/>
                <a:latin typeface="Calibri"/>
                <a:ea typeface="Calibri"/>
                <a:cs typeface="Calibri"/>
              </a:rPr>
              <a:t>Radboud University Medical Centre, Nijmegen, The Netherlands.</a:t>
            </a:r>
            <a:endParaRPr lang="nl-NL" sz="1400" dirty="0">
              <a:solidFill>
                <a:srgbClr val="1A2C54"/>
              </a:solidFill>
              <a:effectLst/>
              <a:latin typeface="Calibri"/>
              <a:ea typeface="Calibri"/>
              <a:cs typeface="Calibri"/>
            </a:endParaRPr>
          </a:p>
          <a:p>
            <a:endParaRPr lang="nl-NL" sz="1100" dirty="0"/>
          </a:p>
          <a:p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3029894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ndertitel 2"/>
          <p:cNvSpPr>
            <a:spLocks/>
          </p:cNvSpPr>
          <p:nvPr/>
        </p:nvSpPr>
        <p:spPr bwMode="auto">
          <a:xfrm>
            <a:off x="2195513" y="38608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1A2C5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1A2C5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1A2C5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1A2C54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A2C54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nl-NL" altLang="nl-NL" sz="3600" i="1"/>
          </a:p>
        </p:txBody>
      </p:sp>
      <p:pic>
        <p:nvPicPr>
          <p:cNvPr id="1028" name="Picture 4" descr="twitter-logo | JET Programme">
            <a:extLst>
              <a:ext uri="{FF2B5EF4-FFF2-40B4-BE49-F238E27FC236}">
                <a16:creationId xmlns:a16="http://schemas.microsoft.com/office/drawing/2014/main" id="{EA5AD1C1-0F6F-4A8F-9E46-379D1CC2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4" y="4558573"/>
            <a:ext cx="348905" cy="3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kedin, logo, plein Gratis Pictogram - Icon-Icons.com">
            <a:extLst>
              <a:ext uri="{FF2B5EF4-FFF2-40B4-BE49-F238E27FC236}">
                <a16:creationId xmlns:a16="http://schemas.microsoft.com/office/drawing/2014/main" id="{DC330914-854C-41A9-8674-A9031913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9" y="4016195"/>
            <a:ext cx="421360" cy="4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E95B947-1341-437B-A9F7-481A9CB53587}"/>
              </a:ext>
            </a:extLst>
          </p:cNvPr>
          <p:cNvSpPr txBox="1"/>
          <p:nvPr/>
        </p:nvSpPr>
        <p:spPr>
          <a:xfrm>
            <a:off x="676508" y="4069429"/>
            <a:ext cx="381575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>
                <a:solidFill>
                  <a:srgbClr val="112C5F"/>
                </a:solidFill>
                <a:latin typeface="Verdana"/>
                <a:ea typeface="Verdana"/>
                <a:cs typeface="Arial"/>
              </a:rPr>
              <a:t>/</a:t>
            </a:r>
            <a:r>
              <a:rPr lang="nl-NL" dirty="0" err="1">
                <a:solidFill>
                  <a:srgbClr val="112C5F"/>
                </a:solidFill>
                <a:latin typeface="Verdana"/>
                <a:ea typeface="Verdana"/>
                <a:cs typeface="Arial"/>
              </a:rPr>
              <a:t>lennertbreedveld</a:t>
            </a:r>
            <a:r>
              <a:rPr lang="nl-NL" dirty="0">
                <a:solidFill>
                  <a:srgbClr val="112C5F"/>
                </a:solidFill>
                <a:latin typeface="Verdana"/>
                <a:ea typeface="Verdana"/>
                <a:cs typeface="Arial"/>
              </a:rPr>
              <a:t>/</a:t>
            </a:r>
            <a:endParaRPr lang="nl-NL">
              <a:solidFill>
                <a:srgbClr val="112C5F"/>
              </a:solidFill>
              <a:latin typeface="Verdana"/>
              <a:ea typeface="Verdana"/>
            </a:endParaRPr>
          </a:p>
          <a:p>
            <a:endParaRPr lang="nl-NL" dirty="0">
              <a:solidFill>
                <a:srgbClr val="112C5F"/>
              </a:solidFill>
              <a:latin typeface="Verdana"/>
              <a:ea typeface="Verdana"/>
              <a:cs typeface="Arial"/>
            </a:endParaRPr>
          </a:p>
          <a:p>
            <a:r>
              <a:rPr lang="nl-NL" dirty="0">
                <a:solidFill>
                  <a:srgbClr val="112C5F"/>
                </a:solidFill>
                <a:latin typeface="Verdana"/>
                <a:ea typeface="Verdana"/>
                <a:cs typeface="Arial"/>
              </a:rPr>
              <a:t>Lennert___</a:t>
            </a:r>
            <a:br>
              <a:rPr lang="nl-NL" dirty="0">
                <a:solidFill>
                  <a:srgbClr val="112C5F"/>
                </a:solidFill>
                <a:latin typeface="Verdana"/>
                <a:cs typeface="Arial"/>
              </a:rPr>
            </a:br>
            <a:br>
              <a:rPr lang="nl-NL" dirty="0">
                <a:solidFill>
                  <a:srgbClr val="112C5F"/>
                </a:solidFill>
                <a:latin typeface="Verdana"/>
                <a:cs typeface="Arial"/>
              </a:rPr>
            </a:br>
            <a:r>
              <a:rPr lang="nl-NL" dirty="0">
                <a:solidFill>
                  <a:srgbClr val="112C5F"/>
                </a:solidFill>
                <a:latin typeface="Verdana"/>
                <a:ea typeface="Verdana"/>
                <a:cs typeface="Arial"/>
              </a:rPr>
              <a:t>l.breedveld@ravbrabantmwn.nl</a:t>
            </a:r>
            <a:endParaRPr lang="nl-NL" dirty="0">
              <a:solidFill>
                <a:srgbClr val="112C5F"/>
              </a:solidFill>
              <a:latin typeface="Verdana"/>
              <a:ea typeface="Verdana"/>
            </a:endParaRPr>
          </a:p>
        </p:txBody>
      </p:sp>
      <p:pic>
        <p:nvPicPr>
          <p:cNvPr id="1032" name="Picture 8" descr="e-mail-envelop-concept_34259-135 - Chiel&amp;amp;#39;s Productions">
            <a:extLst>
              <a:ext uri="{FF2B5EF4-FFF2-40B4-BE49-F238E27FC236}">
                <a16:creationId xmlns:a16="http://schemas.microsoft.com/office/drawing/2014/main" id="{25C63ACE-E3B5-4DB6-94BB-4F4B1A1B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9" y="5063977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persoon, weg, buiten, poseren&#10;&#10;Automatisch gegenereerde beschrijving">
            <a:extLst>
              <a:ext uri="{FF2B5EF4-FFF2-40B4-BE49-F238E27FC236}">
                <a16:creationId xmlns:a16="http://schemas.microsoft.com/office/drawing/2014/main" id="{1757E1D2-C483-42DB-BE20-7FFF177F07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78" y="2800626"/>
            <a:ext cx="4426427" cy="2951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12A5AA6-5472-9C46-10A8-6BA5DC44A438}"/>
              </a:ext>
            </a:extLst>
          </p:cNvPr>
          <p:cNvSpPr txBox="1"/>
          <p:nvPr/>
        </p:nvSpPr>
        <p:spPr>
          <a:xfrm>
            <a:off x="255553" y="295483"/>
            <a:ext cx="80239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FFFFFF"/>
                </a:solidFill>
                <a:latin typeface="Verdana"/>
              </a:rPr>
              <a:t>Thank you for your attention!</a:t>
            </a:r>
            <a:endParaRPr lang="en-GB" sz="2400" b="1" dirty="0">
              <a:latin typeface="Verdana"/>
              <a:ea typeface="Verdana"/>
              <a:cs typeface="Arial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AB70C5-3B17-DAC3-9562-BE57F1B384C4}"/>
              </a:ext>
            </a:extLst>
          </p:cNvPr>
          <p:cNvSpPr txBox="1">
            <a:spLocks/>
          </p:cNvSpPr>
          <p:nvPr/>
        </p:nvSpPr>
        <p:spPr bwMode="auto">
          <a:xfrm>
            <a:off x="156726" y="1534981"/>
            <a:ext cx="7471926" cy="174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None/>
              <a:defRPr sz="2800">
                <a:solidFill>
                  <a:srgbClr val="112C5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112C5F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1A2C54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9pPr>
          </a:lstStyle>
          <a:p>
            <a:pPr algn="l"/>
            <a:r>
              <a:rPr lang="en-GB" dirty="0">
                <a:ea typeface="Verdana"/>
              </a:rPr>
              <a:t>More information about our research:</a:t>
            </a:r>
            <a:endParaRPr lang="en-GB" dirty="0"/>
          </a:p>
          <a:p>
            <a:pPr algn="l"/>
            <a:r>
              <a:rPr lang="nl-NL" kern="0" dirty="0">
                <a:ea typeface="+mn-lt"/>
                <a:cs typeface="+mn-lt"/>
                <a:hlinkClick r:id="rId6"/>
              </a:rPr>
              <a:t>www.ravbrabantmwn.nl/vs-english/</a:t>
            </a:r>
            <a:endParaRPr lang="nl-NL" dirty="0">
              <a:ea typeface="+mn-lt"/>
              <a:cs typeface="+mn-lt"/>
            </a:endParaRPr>
          </a:p>
          <a:p>
            <a:endParaRPr lang="nl-NL" kern="0" dirty="0">
              <a:ea typeface="Verdana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5155AB51-E3FF-CD8B-D5EF-E894E29FCC79}"/>
              </a:ext>
            </a:extLst>
          </p:cNvPr>
          <p:cNvSpPr txBox="1">
            <a:spLocks/>
          </p:cNvSpPr>
          <p:nvPr/>
        </p:nvSpPr>
        <p:spPr bwMode="auto">
          <a:xfrm>
            <a:off x="176690" y="3421680"/>
            <a:ext cx="7292241" cy="64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Verdana" pitchFamily="34" charset="0"/>
              <a:buNone/>
              <a:defRPr sz="2800">
                <a:solidFill>
                  <a:srgbClr val="112C5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112C5F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rgbClr val="1A2C54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1A2C54"/>
                </a:solidFill>
                <a:latin typeface="+mn-lt"/>
              </a:defRPr>
            </a:lvl9pPr>
          </a:lstStyle>
          <a:p>
            <a:pPr algn="l"/>
            <a:r>
              <a:rPr lang="en-GB" dirty="0">
                <a:ea typeface="Verdana"/>
              </a:rPr>
              <a:t>Let's keep in touch!</a:t>
            </a:r>
            <a:endParaRPr lang="en-GB" dirty="0"/>
          </a:p>
          <a:p>
            <a:endParaRPr lang="nl-NL" kern="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564494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17917</TotalTime>
  <Words>270</Words>
  <Application>Microsoft Office PowerPoint</Application>
  <PresentationFormat>Diavoorstelling (4:3)</PresentationFormat>
  <Paragraphs>48</Paragraphs>
  <Slides>8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Verdana</vt:lpstr>
      <vt:lpstr>Standaardontwerp</vt:lpstr>
      <vt:lpstr>PowerPoint-presentatie</vt:lpstr>
      <vt:lpstr>Situation</vt:lpstr>
      <vt:lpstr>Method &amp; training</vt:lpstr>
      <vt:lpstr>Method &amp; Procedure</vt:lpstr>
      <vt:lpstr>PATIENT ChARACTERIStics</vt:lpstr>
      <vt:lpstr>Preliminary Results</vt:lpstr>
      <vt:lpstr>Conclusion</vt:lpstr>
      <vt:lpstr>PowerPoint-presentatie</vt:lpstr>
    </vt:vector>
  </TitlesOfParts>
  <Company>GGD Hart voor 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L.Breedveld@ravbrabantmwn.nl</dc:creator>
  <cp:keywords>RAV</cp:keywords>
  <cp:lastModifiedBy>Breedveld, Lennert</cp:lastModifiedBy>
  <cp:revision>222</cp:revision>
  <dcterms:created xsi:type="dcterms:W3CDTF">2013-12-05T08:02:12Z</dcterms:created>
  <dcterms:modified xsi:type="dcterms:W3CDTF">2022-05-02T11:41:20Z</dcterms:modified>
</cp:coreProperties>
</file>